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0" r:id="rId1"/>
    <p:sldMasterId id="2147483951" r:id="rId2"/>
    <p:sldMasterId id="2147483960" r:id="rId3"/>
  </p:sldMasterIdLst>
  <p:notesMasterIdLst>
    <p:notesMasterId r:id="rId54"/>
  </p:notesMasterIdLst>
  <p:sldIdLst>
    <p:sldId id="256" r:id="rId4"/>
    <p:sldId id="263" r:id="rId5"/>
    <p:sldId id="310" r:id="rId6"/>
    <p:sldId id="305" r:id="rId7"/>
    <p:sldId id="264" r:id="rId8"/>
    <p:sldId id="265" r:id="rId9"/>
    <p:sldId id="270" r:id="rId10"/>
    <p:sldId id="266" r:id="rId11"/>
    <p:sldId id="276" r:id="rId12"/>
    <p:sldId id="283" r:id="rId13"/>
    <p:sldId id="271" r:id="rId14"/>
    <p:sldId id="272" r:id="rId15"/>
    <p:sldId id="273" r:id="rId16"/>
    <p:sldId id="285" r:id="rId17"/>
    <p:sldId id="275" r:id="rId18"/>
    <p:sldId id="306" r:id="rId19"/>
    <p:sldId id="274" r:id="rId20"/>
    <p:sldId id="267" r:id="rId21"/>
    <p:sldId id="277" r:id="rId22"/>
    <p:sldId id="307" r:id="rId23"/>
    <p:sldId id="268" r:id="rId24"/>
    <p:sldId id="279" r:id="rId25"/>
    <p:sldId id="280" r:id="rId26"/>
    <p:sldId id="281" r:id="rId27"/>
    <p:sldId id="282" r:id="rId28"/>
    <p:sldId id="284" r:id="rId29"/>
    <p:sldId id="257" r:id="rId30"/>
    <p:sldId id="293" r:id="rId31"/>
    <p:sldId id="292" r:id="rId32"/>
    <p:sldId id="308" r:id="rId33"/>
    <p:sldId id="286" r:id="rId34"/>
    <p:sldId id="288" r:id="rId35"/>
    <p:sldId id="289" r:id="rId36"/>
    <p:sldId id="290" r:id="rId37"/>
    <p:sldId id="291" r:id="rId38"/>
    <p:sldId id="294" r:id="rId39"/>
    <p:sldId id="296" r:id="rId40"/>
    <p:sldId id="295" r:id="rId41"/>
    <p:sldId id="297" r:id="rId42"/>
    <p:sldId id="298" r:id="rId43"/>
    <p:sldId id="299" r:id="rId44"/>
    <p:sldId id="300" r:id="rId45"/>
    <p:sldId id="309" r:id="rId46"/>
    <p:sldId id="303" r:id="rId47"/>
    <p:sldId id="304" r:id="rId48"/>
    <p:sldId id="302" r:id="rId49"/>
    <p:sldId id="278" r:id="rId50"/>
    <p:sldId id="311" r:id="rId51"/>
    <p:sldId id="301" r:id="rId52"/>
    <p:sldId id="261" r:id="rId53"/>
  </p:sldIdLst>
  <p:sldSz cx="14630400" cy="8229600"/>
  <p:notesSz cx="6858000" cy="9144000"/>
  <p:defaultTextStyle>
    <a:defPPr>
      <a:defRPr lang="en-US"/>
    </a:defPPr>
    <a:lvl1pPr marL="0" algn="l" defTabSz="652104" rtl="0" eaLnBrk="1" latinLnBrk="0" hangingPunct="1">
      <a:defRPr sz="2600" kern="1200">
        <a:solidFill>
          <a:schemeClr val="tx1"/>
        </a:solidFill>
        <a:latin typeface="+mn-lt"/>
        <a:ea typeface="+mn-ea"/>
        <a:cs typeface="+mn-cs"/>
      </a:defRPr>
    </a:lvl1pPr>
    <a:lvl2pPr marL="652104" algn="l" defTabSz="652104" rtl="0" eaLnBrk="1" latinLnBrk="0" hangingPunct="1">
      <a:defRPr sz="2600" kern="1200">
        <a:solidFill>
          <a:schemeClr val="tx1"/>
        </a:solidFill>
        <a:latin typeface="+mn-lt"/>
        <a:ea typeface="+mn-ea"/>
        <a:cs typeface="+mn-cs"/>
      </a:defRPr>
    </a:lvl2pPr>
    <a:lvl3pPr marL="1304205" algn="l" defTabSz="652104" rtl="0" eaLnBrk="1" latinLnBrk="0" hangingPunct="1">
      <a:defRPr sz="2600" kern="1200">
        <a:solidFill>
          <a:schemeClr val="tx1"/>
        </a:solidFill>
        <a:latin typeface="+mn-lt"/>
        <a:ea typeface="+mn-ea"/>
        <a:cs typeface="+mn-cs"/>
      </a:defRPr>
    </a:lvl3pPr>
    <a:lvl4pPr marL="1956296" algn="l" defTabSz="652104" rtl="0" eaLnBrk="1" latinLnBrk="0" hangingPunct="1">
      <a:defRPr sz="2600" kern="1200">
        <a:solidFill>
          <a:schemeClr val="tx1"/>
        </a:solidFill>
        <a:latin typeface="+mn-lt"/>
        <a:ea typeface="+mn-ea"/>
        <a:cs typeface="+mn-cs"/>
      </a:defRPr>
    </a:lvl4pPr>
    <a:lvl5pPr marL="2608395" algn="l" defTabSz="652104" rtl="0" eaLnBrk="1" latinLnBrk="0" hangingPunct="1">
      <a:defRPr sz="2600" kern="1200">
        <a:solidFill>
          <a:schemeClr val="tx1"/>
        </a:solidFill>
        <a:latin typeface="+mn-lt"/>
        <a:ea typeface="+mn-ea"/>
        <a:cs typeface="+mn-cs"/>
      </a:defRPr>
    </a:lvl5pPr>
    <a:lvl6pPr marL="3260496" algn="l" defTabSz="652104" rtl="0" eaLnBrk="1" latinLnBrk="0" hangingPunct="1">
      <a:defRPr sz="2600" kern="1200">
        <a:solidFill>
          <a:schemeClr val="tx1"/>
        </a:solidFill>
        <a:latin typeface="+mn-lt"/>
        <a:ea typeface="+mn-ea"/>
        <a:cs typeface="+mn-cs"/>
      </a:defRPr>
    </a:lvl6pPr>
    <a:lvl7pPr marL="3912592" algn="l" defTabSz="652104" rtl="0" eaLnBrk="1" latinLnBrk="0" hangingPunct="1">
      <a:defRPr sz="2600" kern="1200">
        <a:solidFill>
          <a:schemeClr val="tx1"/>
        </a:solidFill>
        <a:latin typeface="+mn-lt"/>
        <a:ea typeface="+mn-ea"/>
        <a:cs typeface="+mn-cs"/>
      </a:defRPr>
    </a:lvl7pPr>
    <a:lvl8pPr marL="4564690" algn="l" defTabSz="652104" rtl="0" eaLnBrk="1" latinLnBrk="0" hangingPunct="1">
      <a:defRPr sz="2600" kern="1200">
        <a:solidFill>
          <a:schemeClr val="tx1"/>
        </a:solidFill>
        <a:latin typeface="+mn-lt"/>
        <a:ea typeface="+mn-ea"/>
        <a:cs typeface="+mn-cs"/>
      </a:defRPr>
    </a:lvl8pPr>
    <a:lvl9pPr marL="5216784" algn="l" defTabSz="652104" rtl="0" eaLnBrk="1" latinLnBrk="0" hangingPunct="1">
      <a:defRPr sz="2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A0AD92-78D2-7545-8A6E-2D1143DEE447}">
          <p14:sldIdLst>
            <p14:sldId id="256"/>
            <p14:sldId id="263"/>
            <p14:sldId id="310"/>
            <p14:sldId id="305"/>
            <p14:sldId id="264"/>
            <p14:sldId id="265"/>
            <p14:sldId id="270"/>
            <p14:sldId id="266"/>
            <p14:sldId id="276"/>
            <p14:sldId id="283"/>
            <p14:sldId id="271"/>
            <p14:sldId id="272"/>
            <p14:sldId id="273"/>
            <p14:sldId id="285"/>
            <p14:sldId id="275"/>
            <p14:sldId id="306"/>
            <p14:sldId id="274"/>
            <p14:sldId id="267"/>
            <p14:sldId id="277"/>
            <p14:sldId id="307"/>
            <p14:sldId id="268"/>
            <p14:sldId id="279"/>
            <p14:sldId id="280"/>
            <p14:sldId id="281"/>
            <p14:sldId id="282"/>
            <p14:sldId id="284"/>
            <p14:sldId id="257"/>
            <p14:sldId id="293"/>
            <p14:sldId id="292"/>
            <p14:sldId id="308"/>
            <p14:sldId id="286"/>
            <p14:sldId id="288"/>
            <p14:sldId id="289"/>
            <p14:sldId id="290"/>
            <p14:sldId id="291"/>
            <p14:sldId id="294"/>
            <p14:sldId id="296"/>
            <p14:sldId id="295"/>
            <p14:sldId id="297"/>
            <p14:sldId id="298"/>
            <p14:sldId id="299"/>
            <p14:sldId id="300"/>
            <p14:sldId id="309"/>
            <p14:sldId id="303"/>
            <p14:sldId id="304"/>
            <p14:sldId id="302"/>
            <p14:sldId id="278"/>
            <p14:sldId id="311"/>
            <p14:sldId id="301"/>
            <p14:sldId id="261"/>
          </p14:sldIdLst>
        </p14:section>
      </p14:sectionLst>
    </p:ext>
    <p:ext uri="{EFAFB233-063F-42B5-8137-9DF3F51BA10A}">
      <p15:sldGuideLst xmlns:p15="http://schemas.microsoft.com/office/powerpoint/2012/main">
        <p15:guide id="1" orient="horz" pos="2856" userDrawn="1">
          <p15:clr>
            <a:srgbClr val="A4A3A4"/>
          </p15:clr>
        </p15:guide>
        <p15:guide id="2" pos="5121" userDrawn="1">
          <p15:clr>
            <a:srgbClr val="A4A3A4"/>
          </p15:clr>
        </p15:guide>
        <p15:guide id="3" orient="horz" pos="803" userDrawn="1">
          <p15:clr>
            <a:srgbClr val="A4A3A4"/>
          </p15:clr>
        </p15:guide>
        <p15:guide id="4" pos="417" userDrawn="1">
          <p15:clr>
            <a:srgbClr val="A4A3A4"/>
          </p15:clr>
        </p15:guide>
        <p15:guide id="5" orient="horz" pos="1176" userDrawn="1">
          <p15:clr>
            <a:srgbClr val="A4A3A4"/>
          </p15:clr>
        </p15:guide>
        <p15:guide id="6" orient="horz" pos="3048" userDrawn="1">
          <p15:clr>
            <a:srgbClr val="A4A3A4"/>
          </p15:clr>
        </p15:guide>
        <p15:guide id="7" pos="9822" userDrawn="1">
          <p15:clr>
            <a:srgbClr val="A4A3A4"/>
          </p15:clr>
        </p15:guide>
        <p15:guide id="8" orient="horz" pos="5520">
          <p15:clr>
            <a:srgbClr val="A4A3A4"/>
          </p15:clr>
        </p15:guide>
        <p15:guide id="9" orient="horz" pos="5001" userDrawn="1">
          <p15:clr>
            <a:srgbClr val="A4A3A4"/>
          </p15:clr>
        </p15:guide>
        <p15:guide id="10" orient="horz" pos="2592">
          <p15:clr>
            <a:srgbClr val="A4A3A4"/>
          </p15:clr>
        </p15:guide>
        <p15:guide id="11"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FB899"/>
    <a:srgbClr val="3897D3"/>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12"/>
    <p:restoredTop sz="50000"/>
  </p:normalViewPr>
  <p:slideViewPr>
    <p:cSldViewPr snapToGrid="0" snapToObjects="1">
      <p:cViewPr varScale="1">
        <p:scale>
          <a:sx n="101" d="100"/>
          <a:sy n="101" d="100"/>
        </p:scale>
        <p:origin x="240" y="1064"/>
      </p:cViewPr>
      <p:guideLst>
        <p:guide orient="horz" pos="2856"/>
        <p:guide pos="5121"/>
        <p:guide orient="horz" pos="803"/>
        <p:guide pos="417"/>
        <p:guide orient="horz" pos="1176"/>
        <p:guide orient="horz" pos="3048"/>
        <p:guide pos="9822"/>
        <p:guide orient="horz" pos="5520"/>
        <p:guide orient="horz" pos="5001"/>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EF2F6-6AB6-9D4E-8323-74F50BEE1A31}" type="datetimeFigureOut">
              <a:rPr lang="de-DE" smtClean="0"/>
              <a:t>06.12.16</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32C2EA-7949-494E-8032-B340B3973400}" type="slidenum">
              <a:rPr lang="de-DE" smtClean="0"/>
              <a:t>‹#›</a:t>
            </a:fld>
            <a:endParaRPr lang="de-DE"/>
          </a:p>
        </p:txBody>
      </p:sp>
    </p:spTree>
    <p:extLst>
      <p:ext uri="{BB962C8B-B14F-4D97-AF65-F5344CB8AC3E}">
        <p14:creationId xmlns:p14="http://schemas.microsoft.com/office/powerpoint/2010/main" val="1564170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C77008-49A0-B94E-8B7C-3C5495F5E07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608153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233AE9-2B5B-8D47-89C0-8E85B7F93A89}" type="slidenum">
              <a:rPr lang="en-US" smtClean="0"/>
              <a:t>48</a:t>
            </a:fld>
            <a:endParaRPr lang="en-US"/>
          </a:p>
        </p:txBody>
      </p:sp>
    </p:spTree>
    <p:extLst>
      <p:ext uri="{BB962C8B-B14F-4D97-AF65-F5344CB8AC3E}">
        <p14:creationId xmlns:p14="http://schemas.microsoft.com/office/powerpoint/2010/main" val="8818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450"/>
              </a:spcBef>
              <a:buClr>
                <a:schemeClr val="dk1"/>
              </a:buClr>
              <a:buSzPct val="91666"/>
              <a:buFont typeface="Arial"/>
              <a:buNone/>
            </a:pPr>
            <a:r>
              <a:rPr lang="en-US" sz="1200" dirty="0" smtClean="0">
                <a:solidFill>
                  <a:srgbClr val="435464"/>
                </a:solidFill>
              </a:rPr>
              <a:t>Automation as </a:t>
            </a:r>
            <a:r>
              <a:rPr lang="en-US" sz="1200" baseline="0" dirty="0" smtClean="0">
                <a:solidFill>
                  <a:srgbClr val="435464"/>
                </a:solidFill>
              </a:rPr>
              <a:t>a foundation: Adapt the technology for your particular needs… </a:t>
            </a:r>
          </a:p>
          <a:p>
            <a:pPr lvl="0" rtl="0">
              <a:lnSpc>
                <a:spcPct val="115000"/>
              </a:lnSpc>
              <a:spcBef>
                <a:spcPts val="450"/>
              </a:spcBef>
              <a:buClr>
                <a:schemeClr val="dk1"/>
              </a:buClr>
              <a:buSzPct val="91666"/>
              <a:buFont typeface="Arial"/>
              <a:buNone/>
            </a:pPr>
            <a:endParaRPr lang="en-US" sz="1200" baseline="0" dirty="0" smtClean="0">
              <a:solidFill>
                <a:srgbClr val="435464"/>
              </a:solidFill>
            </a:endParaRPr>
          </a:p>
          <a:p>
            <a:pPr lvl="0" rtl="0">
              <a:lnSpc>
                <a:spcPct val="115000"/>
              </a:lnSpc>
              <a:spcBef>
                <a:spcPts val="450"/>
              </a:spcBef>
              <a:buClr>
                <a:schemeClr val="dk1"/>
              </a:buClr>
              <a:buSzPct val="91666"/>
              <a:buFont typeface="Arial"/>
              <a:buNone/>
            </a:pPr>
            <a:r>
              <a:rPr lang="en-US" sz="1200" baseline="0" dirty="0" smtClean="0">
                <a:solidFill>
                  <a:srgbClr val="435464"/>
                </a:solidFill>
              </a:rPr>
              <a:t>Chef is infrastructure Automation – create the state you need your systems to be in and push the automation</a:t>
            </a:r>
            <a:endParaRPr lang="en-US" sz="1200" dirty="0" smtClean="0">
              <a:solidFill>
                <a:srgbClr val="435464"/>
              </a:solidFill>
            </a:endParaRPr>
          </a:p>
          <a:p>
            <a:pPr lvl="0" rtl="0">
              <a:lnSpc>
                <a:spcPct val="115000"/>
              </a:lnSpc>
              <a:spcBef>
                <a:spcPts val="450"/>
              </a:spcBef>
              <a:buClr>
                <a:schemeClr val="dk1"/>
              </a:buClr>
              <a:buSzPct val="91666"/>
              <a:buFont typeface="Arial"/>
              <a:buNone/>
            </a:pPr>
            <a:endParaRPr lang="en-US" sz="1200" dirty="0" smtClean="0">
              <a:solidFill>
                <a:srgbClr val="435464"/>
              </a:solidFill>
            </a:endParaRPr>
          </a:p>
          <a:p>
            <a:pPr lvl="0" rtl="0">
              <a:lnSpc>
                <a:spcPct val="115000"/>
              </a:lnSpc>
              <a:spcBef>
                <a:spcPts val="450"/>
              </a:spcBef>
              <a:buClr>
                <a:schemeClr val="dk1"/>
              </a:buClr>
              <a:buSzPct val="91666"/>
              <a:buFont typeface="Arial"/>
              <a:buNone/>
            </a:pPr>
            <a:r>
              <a:rPr lang="en-US" sz="1200" dirty="0" err="1" smtClean="0">
                <a:solidFill>
                  <a:srgbClr val="435464"/>
                </a:solidFill>
              </a:rPr>
              <a:t>Inspec</a:t>
            </a:r>
            <a:r>
              <a:rPr lang="en-US" sz="1200" dirty="0" smtClean="0">
                <a:solidFill>
                  <a:srgbClr val="435464"/>
                </a:solidFill>
              </a:rPr>
              <a:t> on compliance automation – managing policy as code – Rules in place – Verifying the state of the systems</a:t>
            </a:r>
            <a:r>
              <a:rPr lang="en-US" sz="1200" baseline="0" dirty="0" smtClean="0">
                <a:solidFill>
                  <a:srgbClr val="435464"/>
                </a:solidFill>
              </a:rPr>
              <a:t> is doing what it should be doing.. </a:t>
            </a:r>
          </a:p>
          <a:p>
            <a:pPr lvl="0" rtl="0">
              <a:lnSpc>
                <a:spcPct val="115000"/>
              </a:lnSpc>
              <a:spcBef>
                <a:spcPts val="450"/>
              </a:spcBef>
              <a:buClr>
                <a:schemeClr val="dk1"/>
              </a:buClr>
              <a:buSzPct val="91666"/>
              <a:buFont typeface="Arial"/>
              <a:buNone/>
            </a:pPr>
            <a:endParaRPr lang="en-US" sz="1200" baseline="0" dirty="0" smtClean="0">
              <a:solidFill>
                <a:srgbClr val="435464"/>
              </a:solidFill>
            </a:endParaRPr>
          </a:p>
          <a:p>
            <a:pPr lvl="0" rtl="0">
              <a:lnSpc>
                <a:spcPct val="115000"/>
              </a:lnSpc>
              <a:spcBef>
                <a:spcPts val="450"/>
              </a:spcBef>
              <a:buClr>
                <a:schemeClr val="dk1"/>
              </a:buClr>
              <a:buSzPct val="91666"/>
              <a:buFont typeface="Arial"/>
              <a:buNone/>
            </a:pPr>
            <a:r>
              <a:rPr lang="en-US" sz="1200" baseline="0" dirty="0" smtClean="0">
                <a:solidFill>
                  <a:srgbClr val="435464"/>
                </a:solidFill>
              </a:rPr>
              <a:t>Habitat – Focused on Application Automation – Application behave the same across the lifecycle of Build, Deploy and Manage.. </a:t>
            </a:r>
          </a:p>
          <a:p>
            <a:pPr lvl="0" rtl="0">
              <a:lnSpc>
                <a:spcPct val="115000"/>
              </a:lnSpc>
              <a:spcBef>
                <a:spcPts val="450"/>
              </a:spcBef>
              <a:buClr>
                <a:schemeClr val="dk1"/>
              </a:buClr>
              <a:buSzPct val="91666"/>
              <a:buFont typeface="Arial"/>
              <a:buNone/>
            </a:pPr>
            <a:r>
              <a:rPr lang="en-US" sz="1200" baseline="0" dirty="0" smtClean="0">
                <a:solidFill>
                  <a:srgbClr val="435464"/>
                </a:solidFill>
              </a:rPr>
              <a:t>		It helps teams Understands How the application behaves and the applications automates and takes care of itself..</a:t>
            </a:r>
          </a:p>
          <a:p>
            <a:pPr lvl="0" rtl="0">
              <a:lnSpc>
                <a:spcPct val="115000"/>
              </a:lnSpc>
              <a:spcBef>
                <a:spcPts val="450"/>
              </a:spcBef>
              <a:buClr>
                <a:schemeClr val="dk1"/>
              </a:buClr>
              <a:buSzPct val="91666"/>
              <a:buFont typeface="Arial"/>
              <a:buNone/>
            </a:pPr>
            <a:endParaRPr lang="en-US" sz="1200" baseline="0" dirty="0" smtClean="0">
              <a:solidFill>
                <a:srgbClr val="435464"/>
              </a:solidFill>
            </a:endParaRPr>
          </a:p>
          <a:p>
            <a:pPr lvl="0" rtl="0">
              <a:lnSpc>
                <a:spcPct val="115000"/>
              </a:lnSpc>
              <a:spcBef>
                <a:spcPts val="450"/>
              </a:spcBef>
              <a:buClr>
                <a:schemeClr val="dk1"/>
              </a:buClr>
              <a:buSzPct val="91666"/>
              <a:buFont typeface="Arial"/>
              <a:buNone/>
            </a:pPr>
            <a:r>
              <a:rPr lang="en-US" sz="1200" baseline="0" dirty="0" smtClean="0">
                <a:solidFill>
                  <a:srgbClr val="435464"/>
                </a:solidFill>
              </a:rPr>
              <a:t>Summary </a:t>
            </a:r>
          </a:p>
          <a:p>
            <a:pPr lvl="0" rtl="0">
              <a:lnSpc>
                <a:spcPct val="115000"/>
              </a:lnSpc>
              <a:spcBef>
                <a:spcPts val="450"/>
              </a:spcBef>
              <a:buClr>
                <a:schemeClr val="dk1"/>
              </a:buClr>
              <a:buSzPct val="91666"/>
              <a:buFont typeface="Arial"/>
              <a:buNone/>
            </a:pPr>
            <a:r>
              <a:rPr lang="en-US" sz="1200" baseline="0" dirty="0" smtClean="0">
                <a:solidFill>
                  <a:srgbClr val="435464"/>
                </a:solidFill>
              </a:rPr>
              <a:t>Chef is focused on the infrastructure automation</a:t>
            </a:r>
          </a:p>
          <a:p>
            <a:pPr lvl="0" rtl="0">
              <a:lnSpc>
                <a:spcPct val="115000"/>
              </a:lnSpc>
              <a:spcBef>
                <a:spcPts val="450"/>
              </a:spcBef>
              <a:buClr>
                <a:schemeClr val="dk1"/>
              </a:buClr>
              <a:buSzPct val="91666"/>
              <a:buFont typeface="Arial"/>
              <a:buNone/>
            </a:pPr>
            <a:r>
              <a:rPr lang="en-US" sz="1200" baseline="0" dirty="0" smtClean="0">
                <a:solidFill>
                  <a:srgbClr val="435464"/>
                </a:solidFill>
              </a:rPr>
              <a:t>Habitat handles the application automation </a:t>
            </a:r>
          </a:p>
          <a:p>
            <a:pPr lvl="0" rtl="0">
              <a:lnSpc>
                <a:spcPct val="115000"/>
              </a:lnSpc>
              <a:spcBef>
                <a:spcPts val="450"/>
              </a:spcBef>
              <a:buClr>
                <a:schemeClr val="dk1"/>
              </a:buClr>
              <a:buSzPct val="91666"/>
              <a:buFont typeface="Arial"/>
              <a:buNone/>
            </a:pPr>
            <a:r>
              <a:rPr lang="en-US" sz="1200" baseline="0" dirty="0" smtClean="0">
                <a:solidFill>
                  <a:srgbClr val="435464"/>
                </a:solidFill>
              </a:rPr>
              <a:t>And </a:t>
            </a:r>
            <a:r>
              <a:rPr lang="en-US" sz="1200" baseline="0" dirty="0" err="1" smtClean="0">
                <a:solidFill>
                  <a:srgbClr val="435464"/>
                </a:solidFill>
              </a:rPr>
              <a:t>Inspec</a:t>
            </a:r>
            <a:r>
              <a:rPr lang="en-US" sz="1200" baseline="0" dirty="0" smtClean="0">
                <a:solidFill>
                  <a:srgbClr val="435464"/>
                </a:solidFill>
              </a:rPr>
              <a:t> ensures compliance and security across your systems. </a:t>
            </a:r>
          </a:p>
          <a:p>
            <a:pPr lvl="0" rtl="0">
              <a:lnSpc>
                <a:spcPct val="115000"/>
              </a:lnSpc>
              <a:spcBef>
                <a:spcPts val="450"/>
              </a:spcBef>
              <a:buClr>
                <a:schemeClr val="dk1"/>
              </a:buClr>
              <a:buSzPct val="91666"/>
              <a:buFont typeface="Arial"/>
              <a:buNone/>
            </a:pPr>
            <a:endParaRPr lang="en-US" sz="1200" baseline="0" dirty="0" smtClean="0">
              <a:solidFill>
                <a:srgbClr val="435464"/>
              </a:solidFill>
            </a:endParaRPr>
          </a:p>
          <a:p>
            <a:pPr lvl="0" rtl="0">
              <a:lnSpc>
                <a:spcPct val="115000"/>
              </a:lnSpc>
              <a:spcBef>
                <a:spcPts val="450"/>
              </a:spcBef>
              <a:buClr>
                <a:schemeClr val="dk1"/>
              </a:buClr>
              <a:buSzPct val="91666"/>
              <a:buFont typeface="Arial"/>
              <a:buNone/>
            </a:pPr>
            <a:r>
              <a:rPr lang="en-US" sz="1200" baseline="0" dirty="0" smtClean="0">
                <a:solidFill>
                  <a:srgbClr val="435464"/>
                </a:solidFill>
              </a:rPr>
              <a:t>Workflow </a:t>
            </a:r>
          </a:p>
          <a:p>
            <a:pPr lvl="0" rtl="0">
              <a:lnSpc>
                <a:spcPct val="115000"/>
              </a:lnSpc>
              <a:spcBef>
                <a:spcPts val="450"/>
              </a:spcBef>
              <a:buClr>
                <a:schemeClr val="dk1"/>
              </a:buClr>
              <a:buSzPct val="91666"/>
              <a:buFont typeface="Arial"/>
              <a:buNone/>
            </a:pPr>
            <a:r>
              <a:rPr lang="en-US" sz="1200" baseline="0" dirty="0" smtClean="0">
                <a:solidFill>
                  <a:srgbClr val="435464"/>
                </a:solidFill>
              </a:rPr>
              <a:t>Premium offering starts with </a:t>
            </a:r>
            <a:r>
              <a:rPr lang="en-US" sz="1200" baseline="0" dirty="0" err="1" smtClean="0">
                <a:solidFill>
                  <a:srgbClr val="435464"/>
                </a:solidFill>
              </a:rPr>
              <a:t>Worflow</a:t>
            </a:r>
            <a:r>
              <a:rPr lang="en-US" sz="1200" baseline="0" dirty="0" smtClean="0">
                <a:solidFill>
                  <a:srgbClr val="435464"/>
                </a:solidFill>
              </a:rPr>
              <a:t>:  is a prescribed and consistent workflow to collaborate and work, hand in hand with all your Automated systems to help build, test, deploy and manage them. </a:t>
            </a:r>
          </a:p>
          <a:p>
            <a:pPr lvl="0" rtl="0">
              <a:lnSpc>
                <a:spcPct val="115000"/>
              </a:lnSpc>
              <a:spcBef>
                <a:spcPts val="450"/>
              </a:spcBef>
              <a:buClr>
                <a:schemeClr val="dk1"/>
              </a:buClr>
              <a:buSzPct val="91666"/>
              <a:buFont typeface="Arial"/>
              <a:buNone/>
            </a:pPr>
            <a:r>
              <a:rPr lang="en-US" sz="1200" baseline="0" dirty="0" smtClean="0">
                <a:solidFill>
                  <a:srgbClr val="435464"/>
                </a:solidFill>
              </a:rPr>
              <a:t>Visibility – </a:t>
            </a:r>
          </a:p>
          <a:p>
            <a:pPr lvl="0" rtl="0">
              <a:lnSpc>
                <a:spcPct val="115000"/>
              </a:lnSpc>
              <a:spcBef>
                <a:spcPts val="450"/>
              </a:spcBef>
              <a:buClr>
                <a:schemeClr val="dk1"/>
              </a:buClr>
              <a:buSzPct val="91666"/>
              <a:buFont typeface="Arial"/>
              <a:buNone/>
            </a:pPr>
            <a:r>
              <a:rPr lang="en-US" sz="1200" baseline="0" dirty="0" smtClean="0">
                <a:solidFill>
                  <a:srgbClr val="435464"/>
                </a:solidFill>
              </a:rPr>
              <a:t>Pulls in the events of the underlying systems, Chef, Habitat, </a:t>
            </a:r>
            <a:r>
              <a:rPr lang="en-US" sz="1200" baseline="0" dirty="0" err="1" smtClean="0">
                <a:solidFill>
                  <a:srgbClr val="435464"/>
                </a:solidFill>
              </a:rPr>
              <a:t>Inspec</a:t>
            </a:r>
            <a:r>
              <a:rPr lang="en-US" sz="1200" baseline="0" dirty="0" smtClean="0">
                <a:solidFill>
                  <a:srgbClr val="435464"/>
                </a:solidFill>
              </a:rPr>
              <a:t> to manage the environments all the way to the node.. Either ephemeral or long live node. You can search, analyze, Audit and report on what's across your environments- We are marrying the process views to know what’s happening in the process how its going in relations to the underlying environment. </a:t>
            </a:r>
          </a:p>
          <a:p>
            <a:pPr lvl="0" rtl="0">
              <a:lnSpc>
                <a:spcPct val="115000"/>
              </a:lnSpc>
              <a:spcBef>
                <a:spcPts val="450"/>
              </a:spcBef>
              <a:buClr>
                <a:schemeClr val="dk1"/>
              </a:buClr>
              <a:buSzPct val="91666"/>
              <a:buFont typeface="Arial"/>
              <a:buNone/>
            </a:pPr>
            <a:endParaRPr lang="en-US" sz="1200" baseline="0" dirty="0" smtClean="0">
              <a:solidFill>
                <a:srgbClr val="435464"/>
              </a:solidFill>
            </a:endParaRPr>
          </a:p>
          <a:p>
            <a:pPr lvl="0" rtl="0">
              <a:lnSpc>
                <a:spcPct val="115000"/>
              </a:lnSpc>
              <a:spcBef>
                <a:spcPts val="450"/>
              </a:spcBef>
              <a:buClr>
                <a:schemeClr val="dk1"/>
              </a:buClr>
              <a:buSzPct val="91666"/>
              <a:buFont typeface="Arial"/>
              <a:buNone/>
            </a:pPr>
            <a:r>
              <a:rPr lang="en-US" sz="1200" baseline="0" dirty="0" smtClean="0">
                <a:solidFill>
                  <a:srgbClr val="435464"/>
                </a:solidFill>
              </a:rPr>
              <a:t>Compliance - </a:t>
            </a:r>
          </a:p>
          <a:p>
            <a:pPr lvl="0" rtl="0">
              <a:lnSpc>
                <a:spcPct val="115000"/>
              </a:lnSpc>
              <a:spcBef>
                <a:spcPts val="450"/>
              </a:spcBef>
              <a:buClr>
                <a:schemeClr val="dk1"/>
              </a:buClr>
              <a:buSzPct val="91666"/>
              <a:buFont typeface="Arial"/>
              <a:buNone/>
            </a:pPr>
            <a:r>
              <a:rPr lang="en-US" sz="1200" baseline="0" dirty="0" smtClean="0">
                <a:solidFill>
                  <a:srgbClr val="435464"/>
                </a:solidFill>
              </a:rPr>
              <a:t>Understand where they sit form a compliance from regulatory and internal compliance perspective. It works with both Workflow and visibility to ensure the systems are managed correctly under these policies. </a:t>
            </a:r>
          </a:p>
          <a:p>
            <a:pPr lvl="0" rtl="0">
              <a:lnSpc>
                <a:spcPct val="115000"/>
              </a:lnSpc>
              <a:spcBef>
                <a:spcPts val="450"/>
              </a:spcBef>
              <a:buClr>
                <a:schemeClr val="dk1"/>
              </a:buClr>
              <a:buSzPct val="91666"/>
              <a:buFont typeface="Arial"/>
              <a:buNone/>
            </a:pPr>
            <a:endParaRPr lang="en-US" sz="1200" baseline="0" dirty="0" smtClean="0">
              <a:solidFill>
                <a:srgbClr val="435464"/>
              </a:solidFill>
            </a:endParaRPr>
          </a:p>
          <a:p>
            <a:pPr lvl="0" rtl="0">
              <a:lnSpc>
                <a:spcPct val="115000"/>
              </a:lnSpc>
              <a:spcBef>
                <a:spcPts val="450"/>
              </a:spcBef>
              <a:buClr>
                <a:schemeClr val="dk1"/>
              </a:buClr>
              <a:buSzPct val="91666"/>
              <a:buFont typeface="Arial"/>
              <a:buNone/>
            </a:pPr>
            <a:endParaRPr lang="en-US" sz="1200" baseline="0" dirty="0" smtClean="0">
              <a:solidFill>
                <a:srgbClr val="435464"/>
              </a:solidFill>
            </a:endParaRPr>
          </a:p>
          <a:p>
            <a:pPr lvl="0" rtl="0">
              <a:lnSpc>
                <a:spcPct val="115000"/>
              </a:lnSpc>
              <a:spcBef>
                <a:spcPts val="450"/>
              </a:spcBef>
              <a:buClr>
                <a:schemeClr val="dk1"/>
              </a:buClr>
              <a:buSzPct val="91666"/>
              <a:buFont typeface="Arial"/>
              <a:buNone/>
            </a:pPr>
            <a:endParaRPr lang="en-US" sz="1200" baseline="0" dirty="0" smtClean="0">
              <a:solidFill>
                <a:srgbClr val="435464"/>
              </a:solidFill>
            </a:endParaRPr>
          </a:p>
          <a:p>
            <a:pPr lvl="0" rtl="0">
              <a:lnSpc>
                <a:spcPct val="115000"/>
              </a:lnSpc>
              <a:spcBef>
                <a:spcPts val="450"/>
              </a:spcBef>
              <a:buClr>
                <a:schemeClr val="dk1"/>
              </a:buClr>
              <a:buSzPct val="91666"/>
              <a:buFont typeface="Arial"/>
              <a:buNone/>
            </a:pPr>
            <a:endParaRPr lang="en-US" sz="1200" baseline="0" dirty="0" smtClean="0">
              <a:solidFill>
                <a:srgbClr val="435464"/>
              </a:solidFill>
            </a:endParaRPr>
          </a:p>
          <a:p>
            <a:pPr lvl="0" rtl="0">
              <a:lnSpc>
                <a:spcPct val="115000"/>
              </a:lnSpc>
              <a:spcBef>
                <a:spcPts val="450"/>
              </a:spcBef>
              <a:buClr>
                <a:schemeClr val="dk1"/>
              </a:buClr>
              <a:buSzPct val="91666"/>
              <a:buFont typeface="Arial"/>
              <a:buNone/>
            </a:pPr>
            <a:endParaRPr lang="en-US" sz="1200" baseline="0" dirty="0" smtClean="0">
              <a:solidFill>
                <a:srgbClr val="435464"/>
              </a:solidFill>
            </a:endParaRPr>
          </a:p>
          <a:p>
            <a:pPr lvl="0" rtl="0">
              <a:lnSpc>
                <a:spcPct val="115000"/>
              </a:lnSpc>
              <a:spcBef>
                <a:spcPts val="450"/>
              </a:spcBef>
              <a:buClr>
                <a:schemeClr val="dk1"/>
              </a:buClr>
              <a:buSzPct val="91666"/>
              <a:buFont typeface="Arial"/>
              <a:buNone/>
            </a:pPr>
            <a:endParaRPr lang="en-US" sz="1200" baseline="0" dirty="0" smtClean="0">
              <a:solidFill>
                <a:srgbClr val="435464"/>
              </a:solidFill>
            </a:endParaRPr>
          </a:p>
          <a:p>
            <a:pPr lvl="0" rtl="0">
              <a:lnSpc>
                <a:spcPct val="115000"/>
              </a:lnSpc>
              <a:spcBef>
                <a:spcPts val="450"/>
              </a:spcBef>
              <a:buClr>
                <a:schemeClr val="dk1"/>
              </a:buClr>
              <a:buSzPct val="91666"/>
              <a:buFont typeface="Arial"/>
              <a:buNone/>
            </a:pPr>
            <a:endParaRPr lang="en-US" sz="1200" dirty="0">
              <a:solidFill>
                <a:srgbClr val="435464"/>
              </a:solidFill>
            </a:endParaRPr>
          </a:p>
        </p:txBody>
      </p:sp>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934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19257" y="6237720"/>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3"/>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49860" y="746437"/>
            <a:ext cx="5007432" cy="4951842"/>
          </a:xfrm>
          <a:prstGeom prst="rect">
            <a:avLst/>
          </a:prstGeom>
        </p:spPr>
      </p:pic>
    </p:spTree>
    <p:extLst>
      <p:ext uri="{BB962C8B-B14F-4D97-AF65-F5344CB8AC3E}">
        <p14:creationId xmlns:p14="http://schemas.microsoft.com/office/powerpoint/2010/main" val="60245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178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8996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93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89"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descr="Habitat_Regular_Che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0149" y="1233351"/>
            <a:ext cx="10557040" cy="4665314"/>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400159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43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94589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70308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6480" y="1773498"/>
            <a:ext cx="9768298" cy="2701489"/>
          </a:xfrm>
          <a:prstGeom prst="rect">
            <a:avLst/>
          </a:prstGeom>
        </p:spPr>
      </p:pic>
      <p:sp>
        <p:nvSpPr>
          <p:cNvPr id="4" name="Title 1"/>
          <p:cNvSpPr>
            <a:spLocks noGrp="1"/>
          </p:cNvSpPr>
          <p:nvPr>
            <p:ph type="ctrTitle"/>
          </p:nvPr>
        </p:nvSpPr>
        <p:spPr bwMode="white">
          <a:xfrm>
            <a:off x="2319257" y="6237720"/>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3"/>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96739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477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76244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9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517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89"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0149" y="2106198"/>
            <a:ext cx="10557040" cy="2919620"/>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6945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3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7142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3988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133417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550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5388" y="1577901"/>
            <a:ext cx="5007432" cy="4951842"/>
          </a:xfrm>
          <a:prstGeom prst="rect">
            <a:avLst/>
          </a:prstGeom>
        </p:spPr>
      </p:pic>
      <p:sp>
        <p:nvSpPr>
          <p:cNvPr id="3" name="Rectangle 2"/>
          <p:cNvSpPr/>
          <p:nvPr userDrawn="1"/>
        </p:nvSpPr>
        <p:spPr bwMode="auto">
          <a:xfrm>
            <a:off x="13624989"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141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27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3858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98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Habitat_Regular_Che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6480" y="965864"/>
            <a:ext cx="9768298" cy="4316758"/>
          </a:xfrm>
          <a:prstGeom prst="rect">
            <a:avLst/>
          </a:prstGeom>
        </p:spPr>
      </p:pic>
      <p:sp>
        <p:nvSpPr>
          <p:cNvPr id="4" name="Title 1"/>
          <p:cNvSpPr>
            <a:spLocks noGrp="1"/>
          </p:cNvSpPr>
          <p:nvPr>
            <p:ph type="ctrTitle"/>
          </p:nvPr>
        </p:nvSpPr>
        <p:spPr bwMode="white">
          <a:xfrm>
            <a:off x="2319257" y="6237720"/>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3"/>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896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theme" Target="../theme/theme2.xml"/><Relationship Id="rId10" Type="http://schemas.openxmlformats.org/officeDocument/2006/relationships/image" Target="../media/image1.png"/><Relationship Id="rId11" Type="http://schemas.openxmlformats.org/officeDocument/2006/relationships/image" Target="../media/image3.png"/><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theme" Target="../theme/theme3.xml"/><Relationship Id="rId10" Type="http://schemas.openxmlformats.org/officeDocument/2006/relationships/image" Target="../media/image1.png"/><Relationship Id="rId11" Type="http://schemas.openxmlformats.org/officeDocument/2006/relationships/image" Target="../media/image5.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42"/>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2"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700691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50" r:id="rId6"/>
    <p:sldLayoutId id="2147483946" r:id="rId7"/>
    <p:sldLayoutId id="214748394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42"/>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2"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Habitat_Regula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7259" y="7539451"/>
            <a:ext cx="1207366" cy="430886"/>
          </a:xfrm>
          <a:prstGeom prst="rect">
            <a:avLst/>
          </a:prstGeom>
        </p:spPr>
      </p:pic>
    </p:spTree>
    <p:extLst>
      <p:ext uri="{BB962C8B-B14F-4D97-AF65-F5344CB8AC3E}">
        <p14:creationId xmlns:p14="http://schemas.microsoft.com/office/powerpoint/2010/main" val="2838257710"/>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42"/>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2"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7259" y="7606895"/>
            <a:ext cx="1207366" cy="295997"/>
          </a:xfrm>
          <a:prstGeom prst="rect">
            <a:avLst/>
          </a:prstGeom>
        </p:spPr>
      </p:pic>
    </p:spTree>
    <p:extLst>
      <p:ext uri="{BB962C8B-B14F-4D97-AF65-F5344CB8AC3E}">
        <p14:creationId xmlns:p14="http://schemas.microsoft.com/office/powerpoint/2010/main" val="288195273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heguardian.com/business/2015/jul/09/nyse-shutdown-cause-engineers-wrong-software" TargetMode="Externa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ytimes.com/2016/01/14/fashion/nest-thermostat-glitch-battery-dies-software-freeze.html?_r=0" TargetMode="Externa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t.com/content/9657d306-4d7c-11e5-b558-8a9722977189" TargetMode="Externa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az.net/aktuell/feuilleton/medien/nach-dem-telekom-hacking-der-preis-der-sicherheit-14556876.html" TargetMode="Externa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hyperlink" Target="https://en.wikipedia.org/wiki/Mr._Robot_(TV_seri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2300404" y="6152878"/>
            <a:ext cx="10548330" cy="1203795"/>
          </a:xfrm>
        </p:spPr>
        <p:txBody>
          <a:bodyPr/>
          <a:lstStyle/>
          <a:p>
            <a:r>
              <a:rPr lang="en-US" b="0" dirty="0" smtClean="0"/>
              <a:t>Why you</a:t>
            </a:r>
            <a:r>
              <a:rPr lang="de-DE" b="0" dirty="0" smtClean="0"/>
              <a:t>´</a:t>
            </a:r>
            <a:r>
              <a:rPr lang="de-DE" b="0" dirty="0" err="1" smtClean="0"/>
              <a:t>re</a:t>
            </a:r>
            <a:r>
              <a:rPr lang="de-DE" b="0" dirty="0" smtClean="0"/>
              <a:t> not </a:t>
            </a:r>
            <a:r>
              <a:rPr lang="de-DE" b="0" dirty="0" err="1" smtClean="0"/>
              <a:t>ready</a:t>
            </a:r>
            <a:r>
              <a:rPr lang="de-DE" b="0" dirty="0" smtClean="0"/>
              <a:t> </a:t>
            </a:r>
            <a:r>
              <a:rPr lang="de-DE" b="0" dirty="0" err="1" smtClean="0"/>
              <a:t>for</a:t>
            </a:r>
            <a:r>
              <a:rPr lang="de-DE" b="0" dirty="0" smtClean="0"/>
              <a:t> </a:t>
            </a:r>
            <a:r>
              <a:rPr lang="de-DE" b="0" dirty="0" err="1" smtClean="0"/>
              <a:t>containers</a:t>
            </a:r>
            <a:r>
              <a:rPr lang="de-DE" b="0" dirty="0" smtClean="0"/>
              <a:t> in </a:t>
            </a:r>
            <a:r>
              <a:rPr lang="de-DE" b="0" dirty="0" err="1" smtClean="0"/>
              <a:t>production</a:t>
            </a:r>
            <a:r>
              <a:rPr lang="de-DE" b="0" dirty="0" smtClean="0"/>
              <a:t>!</a:t>
            </a:r>
            <a:endParaRPr lang="en-US" b="0" dirty="0"/>
          </a:p>
        </p:txBody>
      </p:sp>
    </p:spTree>
    <p:extLst>
      <p:ext uri="{BB962C8B-B14F-4D97-AF65-F5344CB8AC3E}">
        <p14:creationId xmlns:p14="http://schemas.microsoft.com/office/powerpoint/2010/main" val="92397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Who cares?</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026" y="1878034"/>
            <a:ext cx="8196352" cy="4610448"/>
          </a:xfrm>
          <a:prstGeom prst="rect">
            <a:avLst/>
          </a:prstGeom>
        </p:spPr>
      </p:pic>
    </p:spTree>
    <p:extLst>
      <p:ext uri="{BB962C8B-B14F-4D97-AF65-F5344CB8AC3E}">
        <p14:creationId xmlns:p14="http://schemas.microsoft.com/office/powerpoint/2010/main" val="54165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Real-Life examples</a:t>
            </a:r>
            <a:endParaRPr lang="en-US" b="1" dirty="0"/>
          </a:p>
        </p:txBody>
      </p:sp>
      <p:sp>
        <p:nvSpPr>
          <p:cNvPr id="3" name="Text Placeholder 2"/>
          <p:cNvSpPr>
            <a:spLocks noGrp="1"/>
          </p:cNvSpPr>
          <p:nvPr>
            <p:ph type="body" sz="quarter" idx="10"/>
          </p:nvPr>
        </p:nvSpPr>
        <p:spPr/>
        <p:txBody>
          <a:bodyPr/>
          <a:lstStyle/>
          <a:p>
            <a:r>
              <a:rPr lang="de-DE" dirty="0" smtClean="0"/>
              <a:t>NYSE </a:t>
            </a:r>
            <a:r>
              <a:rPr lang="de-DE" dirty="0" err="1" smtClean="0"/>
              <a:t>faulty</a:t>
            </a:r>
            <a:r>
              <a:rPr lang="de-DE" dirty="0" smtClean="0"/>
              <a:t> </a:t>
            </a:r>
            <a:r>
              <a:rPr lang="de-DE" dirty="0" err="1" smtClean="0"/>
              <a:t>software</a:t>
            </a:r>
            <a:r>
              <a:rPr lang="de-DE" dirty="0" smtClean="0"/>
              <a:t> update </a:t>
            </a:r>
            <a:r>
              <a:rPr lang="de-DE" dirty="0" err="1" smtClean="0"/>
              <a:t>causes</a:t>
            </a:r>
            <a:r>
              <a:rPr lang="de-DE" dirty="0" smtClean="0"/>
              <a:t> 3.5 </a:t>
            </a:r>
            <a:r>
              <a:rPr lang="de-DE" dirty="0" err="1" smtClean="0"/>
              <a:t>hours</a:t>
            </a:r>
            <a:r>
              <a:rPr lang="de-DE" dirty="0" smtClean="0"/>
              <a:t> </a:t>
            </a:r>
            <a:r>
              <a:rPr lang="de-DE" dirty="0" err="1" smtClean="0"/>
              <a:t>suspension</a:t>
            </a:r>
            <a:endParaRPr lang="de-DE" dirty="0"/>
          </a:p>
          <a:p>
            <a:pPr lvl="1"/>
            <a:r>
              <a:rPr lang="de-DE" dirty="0">
                <a:hlinkClick r:id="rId2"/>
              </a:rPr>
              <a:t>https://</a:t>
            </a:r>
            <a:r>
              <a:rPr lang="de-DE" dirty="0" smtClean="0">
                <a:hlinkClick r:id="rId2"/>
              </a:rPr>
              <a:t>www.theguardian.com/business/2015/jul/09/nyse-shutdown-cause-engineers-wrong-software</a:t>
            </a:r>
            <a:endParaRPr lang="de-DE" dirty="0" smtClean="0"/>
          </a:p>
          <a:p>
            <a:pPr lvl="1"/>
            <a:endParaRPr lang="de-DE" dirty="0" smtClean="0"/>
          </a:p>
          <a:p>
            <a:pPr lvl="1"/>
            <a:endParaRPr lang="en-US" dirty="0" smtClean="0"/>
          </a:p>
          <a:p>
            <a:pPr lvl="1"/>
            <a:endParaRPr lang="en-US" dirty="0" smtClean="0"/>
          </a:p>
        </p:txBody>
      </p:sp>
      <p:pic>
        <p:nvPicPr>
          <p:cNvPr id="4" name="Bild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731642"/>
            <a:ext cx="8866873" cy="5122572"/>
          </a:xfrm>
          <a:prstGeom prst="rect">
            <a:avLst/>
          </a:prstGeom>
        </p:spPr>
      </p:pic>
    </p:spTree>
    <p:extLst>
      <p:ext uri="{BB962C8B-B14F-4D97-AF65-F5344CB8AC3E}">
        <p14:creationId xmlns:p14="http://schemas.microsoft.com/office/powerpoint/2010/main" val="26116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Real-Life examples</a:t>
            </a:r>
            <a:endParaRPr lang="en-US" b="1" dirty="0"/>
          </a:p>
        </p:txBody>
      </p:sp>
      <p:sp>
        <p:nvSpPr>
          <p:cNvPr id="3" name="Text Placeholder 2"/>
          <p:cNvSpPr>
            <a:spLocks noGrp="1"/>
          </p:cNvSpPr>
          <p:nvPr>
            <p:ph type="body" sz="quarter" idx="10"/>
          </p:nvPr>
        </p:nvSpPr>
        <p:spPr/>
        <p:txBody>
          <a:bodyPr/>
          <a:lstStyle/>
          <a:p>
            <a:r>
              <a:rPr lang="en-US" dirty="0" smtClean="0"/>
              <a:t>NEST Thermostat Glitch leaves users out in the cold</a:t>
            </a:r>
          </a:p>
          <a:p>
            <a:pPr lvl="1"/>
            <a:r>
              <a:rPr lang="en-US" dirty="0">
                <a:hlinkClick r:id="rId2"/>
              </a:rPr>
              <a:t>http://www.nytimes.com/2016/01/14/fashion/nest-thermostat-glitch-battery-dies-software-freeze.html?_</a:t>
            </a:r>
            <a:r>
              <a:rPr lang="en-US" dirty="0" smtClean="0">
                <a:hlinkClick r:id="rId2"/>
              </a:rPr>
              <a:t>r=0</a:t>
            </a:r>
            <a:endParaRPr lang="en-US" dirty="0" smtClean="0"/>
          </a:p>
          <a:p>
            <a:endParaRPr lang="en-US" dirty="0"/>
          </a:p>
          <a:p>
            <a:pPr marL="278048" lvl="1" indent="0">
              <a:buNone/>
            </a:pPr>
            <a:endParaRPr lang="en-US" dirty="0" smtClean="0"/>
          </a:p>
          <a:p>
            <a:pPr lvl="1"/>
            <a:endParaRPr lang="en-US" dirty="0" smtClean="0"/>
          </a:p>
        </p:txBody>
      </p:sp>
      <p:pic>
        <p:nvPicPr>
          <p:cNvPr id="4" name="Bild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743201"/>
            <a:ext cx="9363212" cy="5284268"/>
          </a:xfrm>
          <a:prstGeom prst="rect">
            <a:avLst/>
          </a:prstGeom>
        </p:spPr>
      </p:pic>
    </p:spTree>
    <p:extLst>
      <p:ext uri="{BB962C8B-B14F-4D97-AF65-F5344CB8AC3E}">
        <p14:creationId xmlns:p14="http://schemas.microsoft.com/office/powerpoint/2010/main" val="7090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Real-Life examples</a:t>
            </a:r>
            <a:endParaRPr lang="en-US" b="1" dirty="0"/>
          </a:p>
        </p:txBody>
      </p:sp>
      <p:sp>
        <p:nvSpPr>
          <p:cNvPr id="3" name="Text Placeholder 2"/>
          <p:cNvSpPr>
            <a:spLocks noGrp="1"/>
          </p:cNvSpPr>
          <p:nvPr>
            <p:ph type="body" sz="quarter" idx="10"/>
          </p:nvPr>
        </p:nvSpPr>
        <p:spPr/>
        <p:txBody>
          <a:bodyPr/>
          <a:lstStyle/>
          <a:p>
            <a:r>
              <a:rPr lang="de-DE" dirty="0" smtClean="0"/>
              <a:t>HSBC </a:t>
            </a:r>
            <a:r>
              <a:rPr lang="de-DE" dirty="0" err="1"/>
              <a:t>suffers</a:t>
            </a:r>
            <a:r>
              <a:rPr lang="de-DE" dirty="0"/>
              <a:t> </a:t>
            </a:r>
            <a:r>
              <a:rPr lang="de-DE" dirty="0" err="1"/>
              <a:t>major</a:t>
            </a:r>
            <a:r>
              <a:rPr lang="de-DE" dirty="0"/>
              <a:t> online </a:t>
            </a:r>
            <a:r>
              <a:rPr lang="de-DE" dirty="0" err="1"/>
              <a:t>banking</a:t>
            </a:r>
            <a:r>
              <a:rPr lang="de-DE" dirty="0"/>
              <a:t> </a:t>
            </a:r>
            <a:r>
              <a:rPr lang="de-DE" dirty="0" err="1" smtClean="0"/>
              <a:t>failure</a:t>
            </a:r>
            <a:endParaRPr lang="de-DE" dirty="0" smtClean="0"/>
          </a:p>
          <a:p>
            <a:pPr lvl="1"/>
            <a:r>
              <a:rPr lang="mr-IN" dirty="0">
                <a:hlinkClick r:id="rId2"/>
              </a:rPr>
              <a:t>https://</a:t>
            </a:r>
            <a:r>
              <a:rPr lang="mr-IN" dirty="0" smtClean="0">
                <a:hlinkClick r:id="rId2"/>
              </a:rPr>
              <a:t>www.ft.com/content/9657d306-4d7c-11e5-b558-8a9722977189</a:t>
            </a:r>
            <a:endParaRPr lang="de-DE" dirty="0" smtClean="0"/>
          </a:p>
          <a:p>
            <a:pPr lvl="1"/>
            <a:endParaRPr lang="en-US" dirty="0" smtClean="0"/>
          </a:p>
          <a:p>
            <a:pPr lvl="1"/>
            <a:endParaRPr lang="en-US" dirty="0" smtClean="0"/>
          </a:p>
        </p:txBody>
      </p:sp>
      <p:pic>
        <p:nvPicPr>
          <p:cNvPr id="4" name="Bild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745315"/>
            <a:ext cx="8883182" cy="5388031"/>
          </a:xfrm>
          <a:prstGeom prst="rect">
            <a:avLst/>
          </a:prstGeom>
        </p:spPr>
      </p:pic>
    </p:spTree>
    <p:extLst>
      <p:ext uri="{BB962C8B-B14F-4D97-AF65-F5344CB8AC3E}">
        <p14:creationId xmlns:p14="http://schemas.microsoft.com/office/powerpoint/2010/main" val="35882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Real-Life examples</a:t>
            </a:r>
            <a:endParaRPr lang="en-US" b="1" dirty="0"/>
          </a:p>
        </p:txBody>
      </p:sp>
      <p:sp>
        <p:nvSpPr>
          <p:cNvPr id="3" name="Text Placeholder 2"/>
          <p:cNvSpPr>
            <a:spLocks noGrp="1"/>
          </p:cNvSpPr>
          <p:nvPr>
            <p:ph type="body" sz="quarter" idx="10"/>
          </p:nvPr>
        </p:nvSpPr>
        <p:spPr>
          <a:xfrm>
            <a:off x="609600" y="1670583"/>
            <a:ext cx="13845436" cy="4811358"/>
          </a:xfrm>
        </p:spPr>
        <p:txBody>
          <a:bodyPr/>
          <a:lstStyle/>
          <a:p>
            <a:r>
              <a:rPr lang="de-DE" dirty="0" smtClean="0"/>
              <a:t>Deutsche Telekom </a:t>
            </a:r>
            <a:r>
              <a:rPr lang="de-DE" dirty="0" err="1" smtClean="0"/>
              <a:t>faces</a:t>
            </a:r>
            <a:r>
              <a:rPr lang="de-DE" dirty="0" smtClean="0"/>
              <a:t> </a:t>
            </a:r>
            <a:r>
              <a:rPr lang="de-DE" dirty="0" err="1" smtClean="0"/>
              <a:t>hacker</a:t>
            </a:r>
            <a:r>
              <a:rPr lang="de-DE" dirty="0" smtClean="0"/>
              <a:t> </a:t>
            </a:r>
            <a:r>
              <a:rPr lang="de-DE" dirty="0" err="1" smtClean="0"/>
              <a:t>attack</a:t>
            </a:r>
            <a:endParaRPr lang="de-DE" dirty="0" smtClean="0"/>
          </a:p>
          <a:p>
            <a:pPr lvl="1"/>
            <a:r>
              <a:rPr lang="de-DE" dirty="0">
                <a:hlinkClick r:id="rId2"/>
              </a:rPr>
              <a:t>http://</a:t>
            </a:r>
            <a:r>
              <a:rPr lang="de-DE" dirty="0" smtClean="0">
                <a:hlinkClick r:id="rId2"/>
              </a:rPr>
              <a:t>www.faz.net/aktuell/feuilleton/medien/nach-dem-telekom-hacking-der-preis-der-sicherheit-14556876.html</a:t>
            </a:r>
            <a:endParaRPr lang="de-DE" dirty="0" smtClean="0"/>
          </a:p>
          <a:p>
            <a:pPr lvl="1"/>
            <a:endParaRPr lang="de-DE" dirty="0" smtClean="0"/>
          </a:p>
          <a:p>
            <a:pPr lvl="1"/>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953756"/>
            <a:ext cx="7469688" cy="5025324"/>
          </a:xfrm>
          <a:prstGeom prst="rect">
            <a:avLst/>
          </a:prstGeom>
        </p:spPr>
      </p:pic>
    </p:spTree>
    <p:extLst>
      <p:ext uri="{BB962C8B-B14F-4D97-AF65-F5344CB8AC3E}">
        <p14:creationId xmlns:p14="http://schemas.microsoft.com/office/powerpoint/2010/main" val="69603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2" y="548642"/>
            <a:ext cx="13411200" cy="609397"/>
          </a:xfrm>
        </p:spPr>
        <p:txBody>
          <a:bodyPr/>
          <a:lstStyle/>
          <a:p>
            <a:r>
              <a:rPr lang="en-US" b="1" dirty="0" smtClean="0"/>
              <a:t>Unreal example?</a:t>
            </a:r>
            <a:endParaRPr lang="en-US" b="1" dirty="0"/>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824714"/>
            <a:ext cx="10950339" cy="5132971"/>
          </a:xfrm>
          <a:prstGeom prst="rect">
            <a:avLst/>
          </a:prstGeom>
        </p:spPr>
      </p:pic>
      <p:sp>
        <p:nvSpPr>
          <p:cNvPr id="6" name="Text Placeholder 2"/>
          <p:cNvSpPr>
            <a:spLocks noGrp="1"/>
          </p:cNvSpPr>
          <p:nvPr>
            <p:ph type="body" sz="quarter" idx="10"/>
          </p:nvPr>
        </p:nvSpPr>
        <p:spPr>
          <a:xfrm>
            <a:off x="609600" y="1670583"/>
            <a:ext cx="13408762" cy="4811358"/>
          </a:xfrm>
        </p:spPr>
        <p:txBody>
          <a:bodyPr/>
          <a:lstStyle/>
          <a:p>
            <a:r>
              <a:rPr lang="de-DE" dirty="0" err="1"/>
              <a:t>f</a:t>
            </a:r>
            <a:r>
              <a:rPr lang="de-DE" dirty="0" err="1" smtClean="0"/>
              <a:t>society</a:t>
            </a:r>
            <a:r>
              <a:rPr lang="de-DE" dirty="0" smtClean="0"/>
              <a:t> </a:t>
            </a:r>
            <a:r>
              <a:rPr lang="de-DE" dirty="0" err="1" smtClean="0"/>
              <a:t>hacks</a:t>
            </a:r>
            <a:r>
              <a:rPr lang="de-DE" dirty="0" smtClean="0"/>
              <a:t> </a:t>
            </a:r>
            <a:r>
              <a:rPr lang="de-DE" dirty="0" err="1" smtClean="0"/>
              <a:t>five</a:t>
            </a:r>
            <a:r>
              <a:rPr lang="de-DE" dirty="0" smtClean="0"/>
              <a:t> </a:t>
            </a:r>
            <a:r>
              <a:rPr lang="de-DE" dirty="0" err="1" smtClean="0"/>
              <a:t>steel</a:t>
            </a:r>
            <a:r>
              <a:rPr lang="de-DE" dirty="0" smtClean="0"/>
              <a:t> </a:t>
            </a:r>
            <a:r>
              <a:rPr lang="de-DE" dirty="0" err="1" smtClean="0"/>
              <a:t>mountain</a:t>
            </a:r>
            <a:r>
              <a:rPr lang="de-DE" dirty="0" smtClean="0"/>
              <a:t> </a:t>
            </a:r>
            <a:r>
              <a:rPr lang="de-DE" dirty="0" err="1" smtClean="0"/>
              <a:t>facilities</a:t>
            </a:r>
            <a:endParaRPr lang="de-DE" dirty="0" smtClean="0"/>
          </a:p>
          <a:p>
            <a:pPr lvl="1"/>
            <a:r>
              <a:rPr lang="de-DE" dirty="0">
                <a:hlinkClick r:id="rId3"/>
              </a:rPr>
              <a:t>https://en.wikipedia.org/wiki/Mr._Robot_(TV_series</a:t>
            </a:r>
            <a:r>
              <a:rPr lang="de-DE" dirty="0" smtClean="0">
                <a:hlinkClick r:id="rId3"/>
              </a:rPr>
              <a:t>)</a:t>
            </a:r>
            <a:endParaRPr lang="de-DE" dirty="0" smtClean="0"/>
          </a:p>
        </p:txBody>
      </p:sp>
    </p:spTree>
    <p:extLst>
      <p:ext uri="{BB962C8B-B14F-4D97-AF65-F5344CB8AC3E}">
        <p14:creationId xmlns:p14="http://schemas.microsoft.com/office/powerpoint/2010/main" val="32934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Overview</a:t>
            </a:r>
            <a:endParaRPr lang="en-US" b="1" dirty="0"/>
          </a:p>
        </p:txBody>
      </p:sp>
      <p:sp>
        <p:nvSpPr>
          <p:cNvPr id="3" name="Text Placeholder 2"/>
          <p:cNvSpPr>
            <a:spLocks noGrp="1"/>
          </p:cNvSpPr>
          <p:nvPr>
            <p:ph type="body" sz="quarter" idx="10"/>
          </p:nvPr>
        </p:nvSpPr>
        <p:spPr/>
        <p:txBody>
          <a:bodyPr/>
          <a:lstStyle/>
          <a:p>
            <a:r>
              <a:rPr lang="de-DE" b="1" dirty="0" smtClean="0"/>
              <a:t>Enterprise IT </a:t>
            </a:r>
            <a:r>
              <a:rPr lang="mr-IN" dirty="0" smtClean="0"/>
              <a:t>–</a:t>
            </a:r>
            <a:r>
              <a:rPr lang="de-DE" dirty="0" smtClean="0"/>
              <a:t> </a:t>
            </a:r>
            <a:r>
              <a:rPr lang="de-DE" dirty="0" err="1" smtClean="0"/>
              <a:t>What</a:t>
            </a:r>
            <a:r>
              <a:rPr lang="de-DE" dirty="0" smtClean="0"/>
              <a:t> </a:t>
            </a:r>
            <a:r>
              <a:rPr lang="de-DE" dirty="0" err="1" smtClean="0"/>
              <a:t>is</a:t>
            </a:r>
            <a:r>
              <a:rPr lang="de-DE" dirty="0" smtClean="0"/>
              <a:t> Enterprise </a:t>
            </a:r>
            <a:r>
              <a:rPr lang="de-DE" dirty="0" err="1" smtClean="0"/>
              <a:t>and</a:t>
            </a:r>
            <a:r>
              <a:rPr lang="de-DE" dirty="0" smtClean="0"/>
              <a:t> </a:t>
            </a:r>
            <a:r>
              <a:rPr lang="de-DE" dirty="0" err="1" smtClean="0"/>
              <a:t>what</a:t>
            </a:r>
            <a:r>
              <a:rPr lang="de-DE" dirty="0" smtClean="0"/>
              <a:t> </a:t>
            </a:r>
            <a:r>
              <a:rPr lang="de-DE" dirty="0" err="1" smtClean="0"/>
              <a:t>are</a:t>
            </a:r>
            <a:r>
              <a:rPr lang="de-DE" dirty="0" smtClean="0"/>
              <a:t> </a:t>
            </a:r>
            <a:r>
              <a:rPr lang="de-DE" dirty="0" err="1" smtClean="0"/>
              <a:t>their</a:t>
            </a:r>
            <a:r>
              <a:rPr lang="de-DE" dirty="0" smtClean="0"/>
              <a:t> </a:t>
            </a:r>
            <a:r>
              <a:rPr lang="de-DE" dirty="0" err="1" smtClean="0"/>
              <a:t>challenges</a:t>
            </a:r>
            <a:endParaRPr lang="de-DE" dirty="0" smtClean="0"/>
          </a:p>
          <a:p>
            <a:endParaRPr lang="de-DE" dirty="0" smtClean="0"/>
          </a:p>
          <a:p>
            <a:r>
              <a:rPr lang="de-DE" b="1" dirty="0" smtClean="0"/>
              <a:t>Containers</a:t>
            </a:r>
            <a:r>
              <a:rPr lang="de-DE" dirty="0" smtClean="0"/>
              <a:t> </a:t>
            </a:r>
            <a:r>
              <a:rPr lang="mr-IN" dirty="0" smtClean="0"/>
              <a:t>–</a:t>
            </a:r>
            <a:r>
              <a:rPr lang="de-DE" dirty="0" smtClean="0"/>
              <a:t> Innovation IT </a:t>
            </a:r>
            <a:r>
              <a:rPr lang="de-DE" dirty="0" err="1" smtClean="0"/>
              <a:t>and</a:t>
            </a:r>
            <a:r>
              <a:rPr lang="de-DE" dirty="0" smtClean="0"/>
              <a:t> Test/</a:t>
            </a:r>
            <a:r>
              <a:rPr lang="de-DE" dirty="0" err="1" smtClean="0"/>
              <a:t>Dev</a:t>
            </a:r>
            <a:endParaRPr lang="de-DE" dirty="0" smtClean="0"/>
          </a:p>
          <a:p>
            <a:endParaRPr lang="en-US" dirty="0" smtClean="0"/>
          </a:p>
          <a:p>
            <a:endParaRPr lang="en-US" dirty="0"/>
          </a:p>
        </p:txBody>
      </p:sp>
    </p:spTree>
    <p:extLst>
      <p:ext uri="{BB962C8B-B14F-4D97-AF65-F5344CB8AC3E}">
        <p14:creationId xmlns:p14="http://schemas.microsoft.com/office/powerpoint/2010/main" val="137875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Okay, we got it! But why containers?</a:t>
            </a:r>
            <a:endParaRPr lang="en-US" b="1" dirty="0"/>
          </a:p>
        </p:txBody>
      </p:sp>
      <p:sp>
        <p:nvSpPr>
          <p:cNvPr id="3" name="Text Placeholder 2"/>
          <p:cNvSpPr>
            <a:spLocks noGrp="1"/>
          </p:cNvSpPr>
          <p:nvPr>
            <p:ph type="body" sz="quarter" idx="10"/>
          </p:nvPr>
        </p:nvSpPr>
        <p:spPr/>
        <p:txBody>
          <a:bodyPr/>
          <a:lstStyle/>
          <a:p>
            <a:r>
              <a:rPr lang="en-US" dirty="0" smtClean="0"/>
              <a:t>Containers offer an alternative approach to server virtualization</a:t>
            </a:r>
          </a:p>
          <a:p>
            <a:r>
              <a:rPr lang="de-DE" dirty="0" smtClean="0"/>
              <a:t>Package </a:t>
            </a:r>
            <a:r>
              <a:rPr lang="de-DE" dirty="0" err="1" smtClean="0"/>
              <a:t>your</a:t>
            </a:r>
            <a:r>
              <a:rPr lang="de-DE" dirty="0" smtClean="0"/>
              <a:t> </a:t>
            </a:r>
            <a:r>
              <a:rPr lang="de-DE" dirty="0" err="1" smtClean="0"/>
              <a:t>application</a:t>
            </a:r>
            <a:r>
              <a:rPr lang="de-DE" dirty="0" smtClean="0"/>
              <a:t> </a:t>
            </a:r>
            <a:r>
              <a:rPr lang="de-DE" dirty="0" err="1" smtClean="0"/>
              <a:t>into</a:t>
            </a:r>
            <a:r>
              <a:rPr lang="de-DE" dirty="0" smtClean="0"/>
              <a:t> a </a:t>
            </a:r>
            <a:r>
              <a:rPr lang="de-DE" dirty="0" err="1" smtClean="0"/>
              <a:t>standardized</a:t>
            </a:r>
            <a:r>
              <a:rPr lang="de-DE" dirty="0" smtClean="0"/>
              <a:t> </a:t>
            </a:r>
            <a:r>
              <a:rPr lang="de-DE" dirty="0" err="1" smtClean="0"/>
              <a:t>unit</a:t>
            </a:r>
            <a:r>
              <a:rPr lang="de-DE" dirty="0" smtClean="0"/>
              <a:t> </a:t>
            </a:r>
            <a:r>
              <a:rPr lang="de-DE" dirty="0" err="1" smtClean="0"/>
              <a:t>for</a:t>
            </a:r>
            <a:r>
              <a:rPr lang="de-DE" dirty="0" smtClean="0"/>
              <a:t> </a:t>
            </a:r>
            <a:r>
              <a:rPr lang="de-DE" dirty="0" err="1" smtClean="0"/>
              <a:t>software</a:t>
            </a:r>
            <a:r>
              <a:rPr lang="de-DE" dirty="0" smtClean="0"/>
              <a:t> </a:t>
            </a:r>
            <a:r>
              <a:rPr lang="de-DE" dirty="0" err="1" smtClean="0"/>
              <a:t>development</a:t>
            </a:r>
            <a:endParaRPr lang="de-DE" dirty="0" smtClean="0"/>
          </a:p>
          <a:p>
            <a:r>
              <a:rPr lang="de-DE" dirty="0" smtClean="0"/>
              <a:t>Containers </a:t>
            </a:r>
            <a:r>
              <a:rPr lang="de-DE" dirty="0" err="1"/>
              <a:t>share</a:t>
            </a:r>
            <a:r>
              <a:rPr lang="de-DE" dirty="0"/>
              <a:t> </a:t>
            </a:r>
            <a:r>
              <a:rPr lang="de-DE" dirty="0" err="1"/>
              <a:t>the</a:t>
            </a:r>
            <a:r>
              <a:rPr lang="de-DE" dirty="0"/>
              <a:t> </a:t>
            </a:r>
            <a:r>
              <a:rPr lang="de-DE" dirty="0" err="1"/>
              <a:t>kernel</a:t>
            </a:r>
            <a:r>
              <a:rPr lang="de-DE" dirty="0"/>
              <a:t> </a:t>
            </a:r>
            <a:r>
              <a:rPr lang="de-DE" dirty="0" err="1"/>
              <a:t>with</a:t>
            </a:r>
            <a:r>
              <a:rPr lang="de-DE" dirty="0"/>
              <a:t> </a:t>
            </a:r>
            <a:r>
              <a:rPr lang="de-DE" dirty="0" err="1"/>
              <a:t>other</a:t>
            </a:r>
            <a:r>
              <a:rPr lang="de-DE" dirty="0"/>
              <a:t> </a:t>
            </a:r>
            <a:r>
              <a:rPr lang="de-DE" dirty="0" err="1"/>
              <a:t>containers</a:t>
            </a:r>
            <a:r>
              <a:rPr lang="de-DE" dirty="0"/>
              <a:t>, </a:t>
            </a:r>
            <a:r>
              <a:rPr lang="de-DE" dirty="0" err="1"/>
              <a:t>running</a:t>
            </a:r>
            <a:r>
              <a:rPr lang="de-DE" dirty="0"/>
              <a:t> </a:t>
            </a:r>
            <a:r>
              <a:rPr lang="de-DE" dirty="0" err="1"/>
              <a:t>as</a:t>
            </a:r>
            <a:r>
              <a:rPr lang="de-DE" dirty="0"/>
              <a:t> </a:t>
            </a:r>
            <a:r>
              <a:rPr lang="de-DE" dirty="0" err="1"/>
              <a:t>isolated</a:t>
            </a:r>
            <a:r>
              <a:rPr lang="de-DE" dirty="0"/>
              <a:t> </a:t>
            </a:r>
            <a:r>
              <a:rPr lang="de-DE" dirty="0" err="1"/>
              <a:t>processes</a:t>
            </a:r>
            <a:r>
              <a:rPr lang="de-DE" dirty="0"/>
              <a:t> in </a:t>
            </a:r>
            <a:r>
              <a:rPr lang="de-DE" dirty="0" err="1" smtClean="0"/>
              <a:t>the</a:t>
            </a:r>
            <a:r>
              <a:rPr lang="de-DE" dirty="0" smtClean="0"/>
              <a:t> </a:t>
            </a:r>
            <a:r>
              <a:rPr lang="de-DE" dirty="0" err="1" smtClean="0"/>
              <a:t>user</a:t>
            </a:r>
            <a:r>
              <a:rPr lang="de-DE" dirty="0" smtClean="0"/>
              <a:t> </a:t>
            </a:r>
            <a:r>
              <a:rPr lang="de-DE" dirty="0" err="1"/>
              <a:t>space</a:t>
            </a:r>
            <a:r>
              <a:rPr lang="de-DE" dirty="0"/>
              <a:t> on </a:t>
            </a:r>
            <a:r>
              <a:rPr lang="de-DE" dirty="0" err="1"/>
              <a:t>the</a:t>
            </a:r>
            <a:r>
              <a:rPr lang="de-DE" dirty="0"/>
              <a:t> host </a:t>
            </a:r>
            <a:r>
              <a:rPr lang="de-DE" dirty="0" err="1"/>
              <a:t>operating</a:t>
            </a:r>
            <a:r>
              <a:rPr lang="de-DE" dirty="0"/>
              <a:t> </a:t>
            </a:r>
            <a:r>
              <a:rPr lang="de-DE" dirty="0" err="1"/>
              <a:t>system</a:t>
            </a:r>
            <a:endParaRPr lang="de-DE" dirty="0"/>
          </a:p>
          <a:p>
            <a:pPr marL="0" indent="0">
              <a:buNone/>
            </a:pPr>
            <a:endParaRPr lang="de-DE" dirty="0" smtClean="0"/>
          </a:p>
          <a:p>
            <a:endParaRPr lang="en-US" dirty="0" smtClean="0"/>
          </a:p>
        </p:txBody>
      </p:sp>
      <p:grpSp>
        <p:nvGrpSpPr>
          <p:cNvPr id="8" name="Group 7"/>
          <p:cNvGrpSpPr/>
          <p:nvPr/>
        </p:nvGrpSpPr>
        <p:grpSpPr>
          <a:xfrm>
            <a:off x="609600" y="4018201"/>
            <a:ext cx="9740957" cy="3497415"/>
            <a:chOff x="609600" y="4018201"/>
            <a:chExt cx="9740957" cy="3497415"/>
          </a:xfrm>
        </p:grpSpPr>
        <p:sp>
          <p:nvSpPr>
            <p:cNvPr id="4" name="Rechteck 3"/>
            <p:cNvSpPr/>
            <p:nvPr/>
          </p:nvSpPr>
          <p:spPr bwMode="auto">
            <a:xfrm>
              <a:off x="609601" y="7145161"/>
              <a:ext cx="4458993" cy="37045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de-DE" sz="2400" dirty="0" smtClean="0">
                  <a:gradFill>
                    <a:gsLst>
                      <a:gs pos="0">
                        <a:srgbClr val="FFFFFF"/>
                      </a:gs>
                      <a:gs pos="100000">
                        <a:srgbClr val="FFFFFF"/>
                      </a:gs>
                    </a:gsLst>
                    <a:lin ang="5400000" scaled="0"/>
                  </a:gradFill>
                  <a:latin typeface="Gill Sans Light"/>
                  <a:cs typeface="Gill Sans Light"/>
                </a:rPr>
                <a:t>Infrastructure</a:t>
              </a:r>
            </a:p>
          </p:txBody>
        </p:sp>
        <p:sp>
          <p:nvSpPr>
            <p:cNvPr id="5" name="Rectangle 6"/>
            <p:cNvSpPr/>
            <p:nvPr/>
          </p:nvSpPr>
          <p:spPr bwMode="auto">
            <a:xfrm>
              <a:off x="609603" y="6717161"/>
              <a:ext cx="4458993" cy="385972"/>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Host Operating System</a:t>
              </a:r>
            </a:p>
          </p:txBody>
        </p:sp>
        <p:sp>
          <p:nvSpPr>
            <p:cNvPr id="6" name="Rectangle 6"/>
            <p:cNvSpPr/>
            <p:nvPr/>
          </p:nvSpPr>
          <p:spPr bwMode="auto">
            <a:xfrm>
              <a:off x="609601" y="6288749"/>
              <a:ext cx="4458994" cy="386384"/>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Hypervisor</a:t>
              </a:r>
            </a:p>
          </p:txBody>
        </p:sp>
        <p:sp>
          <p:nvSpPr>
            <p:cNvPr id="7" name="Rectangle 9"/>
            <p:cNvSpPr/>
            <p:nvPr/>
          </p:nvSpPr>
          <p:spPr bwMode="auto">
            <a:xfrm>
              <a:off x="609601" y="4881677"/>
              <a:ext cx="1414711" cy="1365044"/>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smtClean="0">
                  <a:gradFill>
                    <a:gsLst>
                      <a:gs pos="0">
                        <a:srgbClr val="FFFFFF"/>
                      </a:gs>
                      <a:gs pos="100000">
                        <a:srgbClr val="FFFFFF"/>
                      </a:gs>
                    </a:gsLst>
                    <a:lin ang="5400000" scaled="0"/>
                  </a:gradFill>
                  <a:latin typeface="Gill Sans Light"/>
                </a:rPr>
                <a:t>Guest OS</a:t>
              </a:r>
              <a:endParaRPr lang="en-US" sz="2400" dirty="0" err="1" smtClean="0">
                <a:gradFill>
                  <a:gsLst>
                    <a:gs pos="0">
                      <a:srgbClr val="FFFFFF"/>
                    </a:gs>
                    <a:gs pos="100000">
                      <a:srgbClr val="FFFFFF"/>
                    </a:gs>
                  </a:gsLst>
                  <a:lin ang="5400000" scaled="0"/>
                </a:gradFill>
                <a:latin typeface="Gill Sans Light"/>
              </a:endParaRPr>
            </a:p>
          </p:txBody>
        </p:sp>
        <p:sp>
          <p:nvSpPr>
            <p:cNvPr id="9" name="Rectangle 9"/>
            <p:cNvSpPr/>
            <p:nvPr/>
          </p:nvSpPr>
          <p:spPr bwMode="auto">
            <a:xfrm>
              <a:off x="2131742" y="4881677"/>
              <a:ext cx="1414711" cy="1365044"/>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smtClean="0">
                  <a:gradFill>
                    <a:gsLst>
                      <a:gs pos="0">
                        <a:srgbClr val="FFFFFF"/>
                      </a:gs>
                      <a:gs pos="100000">
                        <a:srgbClr val="FFFFFF"/>
                      </a:gs>
                    </a:gsLst>
                    <a:lin ang="5400000" scaled="0"/>
                  </a:gradFill>
                  <a:latin typeface="Gill Sans Light"/>
                </a:rPr>
                <a:t>Guest OS</a:t>
              </a:r>
              <a:endParaRPr lang="en-US" sz="2400" dirty="0" err="1" smtClean="0">
                <a:gradFill>
                  <a:gsLst>
                    <a:gs pos="0">
                      <a:srgbClr val="FFFFFF"/>
                    </a:gs>
                    <a:gs pos="100000">
                      <a:srgbClr val="FFFFFF"/>
                    </a:gs>
                  </a:gsLst>
                  <a:lin ang="5400000" scaled="0"/>
                </a:gradFill>
                <a:latin typeface="Gill Sans Light"/>
              </a:endParaRPr>
            </a:p>
          </p:txBody>
        </p:sp>
        <p:sp>
          <p:nvSpPr>
            <p:cNvPr id="10" name="Rectangle 9"/>
            <p:cNvSpPr/>
            <p:nvPr/>
          </p:nvSpPr>
          <p:spPr bwMode="auto">
            <a:xfrm>
              <a:off x="3653883" y="4881677"/>
              <a:ext cx="1414711" cy="1365044"/>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smtClean="0">
                  <a:gradFill>
                    <a:gsLst>
                      <a:gs pos="0">
                        <a:srgbClr val="FFFFFF"/>
                      </a:gs>
                      <a:gs pos="100000">
                        <a:srgbClr val="FFFFFF"/>
                      </a:gs>
                    </a:gsLst>
                    <a:lin ang="5400000" scaled="0"/>
                  </a:gradFill>
                  <a:latin typeface="Gill Sans Light"/>
                </a:rPr>
                <a:t>Guest OS</a:t>
              </a:r>
              <a:endParaRPr lang="en-US" sz="2400" dirty="0" err="1" smtClean="0">
                <a:gradFill>
                  <a:gsLst>
                    <a:gs pos="0">
                      <a:srgbClr val="FFFFFF"/>
                    </a:gs>
                    <a:gs pos="100000">
                      <a:srgbClr val="FFFFFF"/>
                    </a:gs>
                  </a:gsLst>
                  <a:lin ang="5400000" scaled="0"/>
                </a:gradFill>
                <a:latin typeface="Gill Sans Light"/>
              </a:endParaRPr>
            </a:p>
          </p:txBody>
        </p:sp>
        <p:sp>
          <p:nvSpPr>
            <p:cNvPr id="11" name="Rectangle 9"/>
            <p:cNvSpPr/>
            <p:nvPr/>
          </p:nvSpPr>
          <p:spPr bwMode="auto">
            <a:xfrm>
              <a:off x="609601" y="4448693"/>
              <a:ext cx="1414711" cy="390956"/>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Bins/Libs</a:t>
              </a:r>
            </a:p>
          </p:txBody>
        </p:sp>
        <p:sp>
          <p:nvSpPr>
            <p:cNvPr id="12" name="Rectangle 9"/>
            <p:cNvSpPr/>
            <p:nvPr/>
          </p:nvSpPr>
          <p:spPr bwMode="auto">
            <a:xfrm>
              <a:off x="609600" y="4018201"/>
              <a:ext cx="1414711" cy="390956"/>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App</a:t>
              </a:r>
            </a:p>
          </p:txBody>
        </p:sp>
        <p:sp>
          <p:nvSpPr>
            <p:cNvPr id="13" name="Rectangle 9"/>
            <p:cNvSpPr/>
            <p:nvPr/>
          </p:nvSpPr>
          <p:spPr bwMode="auto">
            <a:xfrm>
              <a:off x="2131743" y="4448693"/>
              <a:ext cx="1414711" cy="390956"/>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Bins/Libs</a:t>
              </a:r>
            </a:p>
          </p:txBody>
        </p:sp>
        <p:sp>
          <p:nvSpPr>
            <p:cNvPr id="14" name="Rectangle 9"/>
            <p:cNvSpPr/>
            <p:nvPr/>
          </p:nvSpPr>
          <p:spPr bwMode="auto">
            <a:xfrm>
              <a:off x="2131742" y="4018201"/>
              <a:ext cx="1414711" cy="390956"/>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App</a:t>
              </a:r>
            </a:p>
          </p:txBody>
        </p:sp>
        <p:sp>
          <p:nvSpPr>
            <p:cNvPr id="15" name="Rectangle 9"/>
            <p:cNvSpPr/>
            <p:nvPr/>
          </p:nvSpPr>
          <p:spPr bwMode="auto">
            <a:xfrm>
              <a:off x="3653883" y="4448693"/>
              <a:ext cx="1414711" cy="390956"/>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Bins/Libs</a:t>
              </a:r>
            </a:p>
          </p:txBody>
        </p:sp>
        <p:sp>
          <p:nvSpPr>
            <p:cNvPr id="16" name="Rectangle 9"/>
            <p:cNvSpPr/>
            <p:nvPr/>
          </p:nvSpPr>
          <p:spPr bwMode="auto">
            <a:xfrm>
              <a:off x="3653882" y="4018201"/>
              <a:ext cx="1414711" cy="390956"/>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App</a:t>
              </a:r>
            </a:p>
          </p:txBody>
        </p:sp>
        <p:sp>
          <p:nvSpPr>
            <p:cNvPr id="17" name="Rechteck 16"/>
            <p:cNvSpPr/>
            <p:nvPr/>
          </p:nvSpPr>
          <p:spPr bwMode="auto">
            <a:xfrm>
              <a:off x="5891562" y="7145161"/>
              <a:ext cx="4458993" cy="37045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de-DE" sz="2400" dirty="0" smtClean="0">
                  <a:gradFill>
                    <a:gsLst>
                      <a:gs pos="0">
                        <a:srgbClr val="FFFFFF"/>
                      </a:gs>
                      <a:gs pos="100000">
                        <a:srgbClr val="FFFFFF"/>
                      </a:gs>
                    </a:gsLst>
                    <a:lin ang="5400000" scaled="0"/>
                  </a:gradFill>
                  <a:latin typeface="Gill Sans Light"/>
                  <a:cs typeface="Gill Sans Light"/>
                </a:rPr>
                <a:t>Infrastructure</a:t>
              </a:r>
            </a:p>
          </p:txBody>
        </p:sp>
        <p:sp>
          <p:nvSpPr>
            <p:cNvPr id="18" name="Rectangle 6"/>
            <p:cNvSpPr/>
            <p:nvPr/>
          </p:nvSpPr>
          <p:spPr bwMode="auto">
            <a:xfrm>
              <a:off x="5891564" y="6717161"/>
              <a:ext cx="4458993" cy="385972"/>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Host Operating System</a:t>
              </a:r>
            </a:p>
          </p:txBody>
        </p:sp>
        <p:sp>
          <p:nvSpPr>
            <p:cNvPr id="19" name="Rectangle 6"/>
            <p:cNvSpPr/>
            <p:nvPr/>
          </p:nvSpPr>
          <p:spPr bwMode="auto">
            <a:xfrm>
              <a:off x="5891562" y="6288749"/>
              <a:ext cx="4458994" cy="386384"/>
            </a:xfrm>
            <a:prstGeom prst="rect">
              <a:avLst/>
            </a:prstGeom>
            <a:solidFill>
              <a:srgbClr val="0070C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err="1" smtClean="0">
                  <a:gradFill>
                    <a:gsLst>
                      <a:gs pos="0">
                        <a:srgbClr val="FFFFFF"/>
                      </a:gs>
                      <a:gs pos="100000">
                        <a:srgbClr val="FFFFFF"/>
                      </a:gs>
                    </a:gsLst>
                    <a:lin ang="5400000" scaled="0"/>
                  </a:gradFill>
                  <a:latin typeface="Gill Sans Light"/>
                </a:rPr>
                <a:t>Docker</a:t>
              </a:r>
              <a:r>
                <a:rPr lang="en-US" sz="2400" dirty="0" smtClean="0">
                  <a:gradFill>
                    <a:gsLst>
                      <a:gs pos="0">
                        <a:srgbClr val="FFFFFF"/>
                      </a:gs>
                      <a:gs pos="100000">
                        <a:srgbClr val="FFFFFF"/>
                      </a:gs>
                    </a:gsLst>
                    <a:lin ang="5400000" scaled="0"/>
                  </a:gradFill>
                  <a:latin typeface="Gill Sans Light"/>
                </a:rPr>
                <a:t> Engine</a:t>
              </a:r>
            </a:p>
          </p:txBody>
        </p:sp>
        <p:sp>
          <p:nvSpPr>
            <p:cNvPr id="20" name="Rectangle 9"/>
            <p:cNvSpPr/>
            <p:nvPr/>
          </p:nvSpPr>
          <p:spPr bwMode="auto">
            <a:xfrm>
              <a:off x="5891562" y="4881677"/>
              <a:ext cx="1414711" cy="1365044"/>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Container</a:t>
              </a:r>
            </a:p>
          </p:txBody>
        </p:sp>
        <p:sp>
          <p:nvSpPr>
            <p:cNvPr id="21" name="Rectangle 9"/>
            <p:cNvSpPr/>
            <p:nvPr/>
          </p:nvSpPr>
          <p:spPr bwMode="auto">
            <a:xfrm>
              <a:off x="7413703" y="4881677"/>
              <a:ext cx="1414711" cy="1365044"/>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Container</a:t>
              </a:r>
            </a:p>
          </p:txBody>
        </p:sp>
        <p:sp>
          <p:nvSpPr>
            <p:cNvPr id="22" name="Rectangle 9"/>
            <p:cNvSpPr/>
            <p:nvPr/>
          </p:nvSpPr>
          <p:spPr bwMode="auto">
            <a:xfrm>
              <a:off x="8935844" y="4881677"/>
              <a:ext cx="1414711" cy="1365044"/>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Container</a:t>
              </a:r>
            </a:p>
          </p:txBody>
        </p:sp>
        <p:sp>
          <p:nvSpPr>
            <p:cNvPr id="23" name="Rectangle 9"/>
            <p:cNvSpPr/>
            <p:nvPr/>
          </p:nvSpPr>
          <p:spPr bwMode="auto">
            <a:xfrm>
              <a:off x="5891562" y="4878186"/>
              <a:ext cx="1414711" cy="390956"/>
            </a:xfrm>
            <a:prstGeom prst="rect">
              <a:avLst/>
            </a:prstGeom>
            <a:solidFill>
              <a:schemeClr val="accent6"/>
            </a:solidFill>
            <a:ln w="3175">
              <a:solidFill>
                <a:schemeClr val="bg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Bins/Libs</a:t>
              </a:r>
            </a:p>
          </p:txBody>
        </p:sp>
        <p:sp>
          <p:nvSpPr>
            <p:cNvPr id="24" name="Rectangle 9"/>
            <p:cNvSpPr/>
            <p:nvPr/>
          </p:nvSpPr>
          <p:spPr bwMode="auto">
            <a:xfrm>
              <a:off x="5891561" y="4516969"/>
              <a:ext cx="1414711" cy="390956"/>
            </a:xfrm>
            <a:prstGeom prst="rect">
              <a:avLst/>
            </a:prstGeom>
            <a:solidFill>
              <a:schemeClr val="accent6"/>
            </a:solidFill>
            <a:ln w="3175">
              <a:solidFill>
                <a:schemeClr val="bg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App</a:t>
              </a:r>
            </a:p>
          </p:txBody>
        </p:sp>
        <p:sp>
          <p:nvSpPr>
            <p:cNvPr id="25" name="Rectangle 9"/>
            <p:cNvSpPr/>
            <p:nvPr/>
          </p:nvSpPr>
          <p:spPr bwMode="auto">
            <a:xfrm>
              <a:off x="7413704" y="4878186"/>
              <a:ext cx="1414711" cy="390956"/>
            </a:xfrm>
            <a:prstGeom prst="rect">
              <a:avLst/>
            </a:prstGeom>
            <a:solidFill>
              <a:schemeClr val="accent6"/>
            </a:solidFill>
            <a:ln w="3175">
              <a:solidFill>
                <a:schemeClr val="bg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Bins/Libs</a:t>
              </a:r>
            </a:p>
          </p:txBody>
        </p:sp>
        <p:sp>
          <p:nvSpPr>
            <p:cNvPr id="26" name="Rectangle 9"/>
            <p:cNvSpPr/>
            <p:nvPr/>
          </p:nvSpPr>
          <p:spPr bwMode="auto">
            <a:xfrm>
              <a:off x="7413703" y="4516969"/>
              <a:ext cx="1414711" cy="390956"/>
            </a:xfrm>
            <a:prstGeom prst="rect">
              <a:avLst/>
            </a:prstGeom>
            <a:solidFill>
              <a:schemeClr val="accent6"/>
            </a:solidFill>
            <a:ln w="3175">
              <a:solidFill>
                <a:schemeClr val="bg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App</a:t>
              </a:r>
            </a:p>
          </p:txBody>
        </p:sp>
        <p:sp>
          <p:nvSpPr>
            <p:cNvPr id="27" name="Rectangle 9"/>
            <p:cNvSpPr/>
            <p:nvPr/>
          </p:nvSpPr>
          <p:spPr bwMode="auto">
            <a:xfrm>
              <a:off x="8935844" y="4878186"/>
              <a:ext cx="1414711" cy="390956"/>
            </a:xfrm>
            <a:prstGeom prst="rect">
              <a:avLst/>
            </a:prstGeom>
            <a:solidFill>
              <a:schemeClr val="accent6"/>
            </a:solidFill>
            <a:ln w="3175">
              <a:solidFill>
                <a:schemeClr val="bg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Bins/Libs</a:t>
              </a:r>
            </a:p>
          </p:txBody>
        </p:sp>
        <p:sp>
          <p:nvSpPr>
            <p:cNvPr id="28" name="Rectangle 9"/>
            <p:cNvSpPr/>
            <p:nvPr/>
          </p:nvSpPr>
          <p:spPr bwMode="auto">
            <a:xfrm>
              <a:off x="8935843" y="4516969"/>
              <a:ext cx="1414711" cy="390956"/>
            </a:xfrm>
            <a:prstGeom prst="rect">
              <a:avLst/>
            </a:prstGeom>
            <a:solidFill>
              <a:schemeClr val="accent6"/>
            </a:solidFill>
            <a:ln w="3175">
              <a:solidFill>
                <a:schemeClr val="bg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rPr>
                <a:t>App</a:t>
              </a:r>
            </a:p>
          </p:txBody>
        </p:sp>
      </p:grpSp>
    </p:spTree>
    <p:extLst>
      <p:ext uri="{BB962C8B-B14F-4D97-AF65-F5344CB8AC3E}">
        <p14:creationId xmlns:p14="http://schemas.microsoft.com/office/powerpoint/2010/main" val="130169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Containers in Test/Dev environments</a:t>
            </a:r>
            <a:endParaRPr lang="en-US" b="1" dirty="0"/>
          </a:p>
        </p:txBody>
      </p:sp>
      <p:sp>
        <p:nvSpPr>
          <p:cNvPr id="3" name="Text Placeholder 2"/>
          <p:cNvSpPr>
            <a:spLocks noGrp="1"/>
          </p:cNvSpPr>
          <p:nvPr>
            <p:ph type="body" sz="quarter" idx="10"/>
          </p:nvPr>
        </p:nvSpPr>
        <p:spPr/>
        <p:txBody>
          <a:bodyPr/>
          <a:lstStyle/>
          <a:p>
            <a:r>
              <a:rPr lang="en-US" dirty="0" smtClean="0"/>
              <a:t>Continuous Integration (CI) describes a practice were developers ship codes as often as possible and every code commit is tested before and after merged into a repository in an automated fashion</a:t>
            </a:r>
          </a:p>
          <a:p>
            <a:r>
              <a:rPr lang="en-US" dirty="0" smtClean="0"/>
              <a:t>This should minimize the risk of critical issues shipped into production</a:t>
            </a:r>
          </a:p>
          <a:p>
            <a:r>
              <a:rPr lang="en-US" dirty="0" smtClean="0"/>
              <a:t>These so called automated builds run in specific environments (like test/</a:t>
            </a:r>
            <a:r>
              <a:rPr lang="en-US" dirty="0" err="1" smtClean="0"/>
              <a:t>dev</a:t>
            </a:r>
            <a:r>
              <a:rPr lang="en-US" dirty="0" smtClean="0"/>
              <a:t>)</a:t>
            </a:r>
          </a:p>
          <a:p>
            <a:r>
              <a:rPr lang="en-US" dirty="0" smtClean="0"/>
              <a:t>Containers help developers to simulate production environments in a fast and automated fashion</a:t>
            </a:r>
          </a:p>
        </p:txBody>
      </p:sp>
    </p:spTree>
    <p:extLst>
      <p:ext uri="{BB962C8B-B14F-4D97-AF65-F5344CB8AC3E}">
        <p14:creationId xmlns:p14="http://schemas.microsoft.com/office/powerpoint/2010/main" val="41740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2"/>
            <a:ext cx="13411200" cy="595548"/>
          </a:xfrm>
        </p:spPr>
        <p:txBody>
          <a:bodyPr/>
          <a:lstStyle/>
          <a:p>
            <a:r>
              <a:rPr lang="en-US" b="1" dirty="0" smtClean="0"/>
              <a:t>What</a:t>
            </a:r>
            <a:r>
              <a:rPr lang="de-DE" b="1" dirty="0" smtClean="0"/>
              <a:t>´s </a:t>
            </a:r>
            <a:r>
              <a:rPr lang="de-DE" b="1" dirty="0" err="1" smtClean="0"/>
              <a:t>the</a:t>
            </a:r>
            <a:r>
              <a:rPr lang="de-DE" b="1" dirty="0" smtClean="0"/>
              <a:t> </a:t>
            </a:r>
            <a:r>
              <a:rPr lang="de-DE" b="1" dirty="0" err="1" smtClean="0"/>
              <a:t>value</a:t>
            </a:r>
            <a:r>
              <a:rPr lang="de-DE" b="1" dirty="0" smtClean="0"/>
              <a:t> </a:t>
            </a:r>
            <a:r>
              <a:rPr lang="de-DE" b="1" dirty="0" err="1" smtClean="0"/>
              <a:t>added</a:t>
            </a:r>
            <a:r>
              <a:rPr lang="de-DE" b="1" dirty="0" smtClean="0"/>
              <a:t>?</a:t>
            </a:r>
            <a:endParaRPr lang="en-US" b="1" dirty="0"/>
          </a:p>
        </p:txBody>
      </p:sp>
      <p:sp>
        <p:nvSpPr>
          <p:cNvPr id="3" name="Text Placeholder 2"/>
          <p:cNvSpPr>
            <a:spLocks noGrp="1"/>
          </p:cNvSpPr>
          <p:nvPr>
            <p:ph type="body" sz="quarter" idx="10"/>
          </p:nvPr>
        </p:nvSpPr>
        <p:spPr>
          <a:xfrm>
            <a:off x="609600" y="1670582"/>
            <a:ext cx="13408762" cy="5332383"/>
          </a:xfrm>
        </p:spPr>
        <p:txBody>
          <a:bodyPr/>
          <a:lstStyle/>
          <a:p>
            <a:r>
              <a:rPr lang="en-US" dirty="0"/>
              <a:t>Can help to build a better relationship between Operations and Development (Contract)</a:t>
            </a:r>
          </a:p>
          <a:p>
            <a:r>
              <a:rPr lang="en-US" dirty="0" smtClean="0"/>
              <a:t>Cheaper and Faster then most of the </a:t>
            </a:r>
            <a:r>
              <a:rPr lang="en-US" dirty="0"/>
              <a:t>virtualization technologies</a:t>
            </a:r>
          </a:p>
          <a:p>
            <a:r>
              <a:rPr lang="en-US" dirty="0" smtClean="0"/>
              <a:t>Virtualization Technologies are “fat” as they emulate virtual hardware</a:t>
            </a:r>
          </a:p>
          <a:p>
            <a:pPr lvl="1"/>
            <a:r>
              <a:rPr lang="de-DE" dirty="0"/>
              <a:t>C</a:t>
            </a:r>
            <a:r>
              <a:rPr lang="de-DE" dirty="0" smtClean="0"/>
              <a:t>ontainers </a:t>
            </a:r>
            <a:r>
              <a:rPr lang="de-DE" dirty="0"/>
              <a:t>just </a:t>
            </a:r>
            <a:r>
              <a:rPr lang="de-DE" dirty="0" err="1"/>
              <a:t>abstract</a:t>
            </a:r>
            <a:r>
              <a:rPr lang="de-DE" dirty="0"/>
              <a:t> </a:t>
            </a:r>
            <a:r>
              <a:rPr lang="de-DE" dirty="0" err="1"/>
              <a:t>the</a:t>
            </a:r>
            <a:r>
              <a:rPr lang="de-DE" dirty="0"/>
              <a:t> </a:t>
            </a:r>
            <a:r>
              <a:rPr lang="de-DE" dirty="0" err="1"/>
              <a:t>operating</a:t>
            </a:r>
            <a:r>
              <a:rPr lang="de-DE" dirty="0"/>
              <a:t> </a:t>
            </a:r>
            <a:r>
              <a:rPr lang="de-DE" dirty="0" err="1"/>
              <a:t>system</a:t>
            </a:r>
            <a:r>
              <a:rPr lang="de-DE" dirty="0"/>
              <a:t> </a:t>
            </a:r>
            <a:r>
              <a:rPr lang="de-DE" dirty="0" err="1" smtClean="0"/>
              <a:t>kernel</a:t>
            </a:r>
            <a:r>
              <a:rPr lang="de-DE" dirty="0" smtClean="0"/>
              <a:t> </a:t>
            </a:r>
            <a:r>
              <a:rPr lang="de-DE" dirty="0" err="1" smtClean="0"/>
              <a:t>using</a:t>
            </a:r>
            <a:r>
              <a:rPr lang="de-DE" dirty="0" smtClean="0"/>
              <a:t> LXC </a:t>
            </a:r>
            <a:r>
              <a:rPr lang="de-DE" dirty="0" err="1" smtClean="0"/>
              <a:t>userspace</a:t>
            </a:r>
            <a:r>
              <a:rPr lang="de-DE" dirty="0" smtClean="0"/>
              <a:t> </a:t>
            </a:r>
            <a:r>
              <a:rPr lang="de-DE" dirty="0" err="1" smtClean="0"/>
              <a:t>tools</a:t>
            </a:r>
            <a:endParaRPr lang="en-US" dirty="0" smtClean="0"/>
          </a:p>
          <a:p>
            <a:r>
              <a:rPr lang="de-DE" dirty="0" err="1" smtClean="0"/>
              <a:t>Famous</a:t>
            </a:r>
            <a:r>
              <a:rPr lang="de-DE" dirty="0" smtClean="0"/>
              <a:t> </a:t>
            </a:r>
            <a:r>
              <a:rPr lang="de-DE" dirty="0" err="1" smtClean="0"/>
              <a:t>container</a:t>
            </a:r>
            <a:r>
              <a:rPr lang="de-DE" dirty="0" smtClean="0"/>
              <a:t> </a:t>
            </a:r>
            <a:r>
              <a:rPr lang="de-DE" dirty="0" err="1" smtClean="0"/>
              <a:t>technologies</a:t>
            </a:r>
            <a:r>
              <a:rPr lang="de-DE" dirty="0" smtClean="0"/>
              <a:t>: Docker, </a:t>
            </a:r>
            <a:r>
              <a:rPr lang="de-DE" dirty="0" err="1" smtClean="0"/>
              <a:t>rkt</a:t>
            </a:r>
            <a:r>
              <a:rPr lang="de-DE" dirty="0" smtClean="0"/>
              <a:t> (</a:t>
            </a:r>
            <a:r>
              <a:rPr lang="de-DE" dirty="0" err="1" smtClean="0"/>
              <a:t>CoreOs</a:t>
            </a:r>
            <a:r>
              <a:rPr lang="de-DE" dirty="0" smtClean="0"/>
              <a:t>)</a:t>
            </a:r>
          </a:p>
          <a:p>
            <a:r>
              <a:rPr lang="de-DE" dirty="0" err="1" smtClean="0"/>
              <a:t>Cropped</a:t>
            </a:r>
            <a:r>
              <a:rPr lang="de-DE" dirty="0" smtClean="0"/>
              <a:t> Container OS </a:t>
            </a:r>
            <a:r>
              <a:rPr lang="de-DE" dirty="0" err="1" smtClean="0"/>
              <a:t>examples</a:t>
            </a:r>
            <a:r>
              <a:rPr lang="de-DE" dirty="0" smtClean="0"/>
              <a:t>: </a:t>
            </a:r>
          </a:p>
          <a:p>
            <a:pPr lvl="1"/>
            <a:r>
              <a:rPr lang="de-DE" dirty="0" err="1" smtClean="0"/>
              <a:t>CoreOs</a:t>
            </a:r>
            <a:r>
              <a:rPr lang="de-DE" dirty="0" smtClean="0"/>
              <a:t>, Project </a:t>
            </a:r>
            <a:r>
              <a:rPr lang="de-DE" dirty="0" err="1" smtClean="0"/>
              <a:t>Atomic</a:t>
            </a:r>
            <a:r>
              <a:rPr lang="de-DE" dirty="0" smtClean="0"/>
              <a:t> (</a:t>
            </a:r>
            <a:r>
              <a:rPr lang="de-DE" dirty="0" err="1" smtClean="0"/>
              <a:t>RedHat</a:t>
            </a:r>
            <a:r>
              <a:rPr lang="de-DE" dirty="0" smtClean="0"/>
              <a:t>), </a:t>
            </a:r>
            <a:r>
              <a:rPr lang="de-DE" dirty="0" err="1" smtClean="0"/>
              <a:t>Snappy</a:t>
            </a:r>
            <a:r>
              <a:rPr lang="de-DE" dirty="0" smtClean="0"/>
              <a:t> Ubuntu (</a:t>
            </a:r>
            <a:r>
              <a:rPr lang="de-DE" dirty="0" err="1" smtClean="0"/>
              <a:t>Canonical</a:t>
            </a:r>
            <a:r>
              <a:rPr lang="de-DE" dirty="0" smtClean="0"/>
              <a:t>), Project Photon (</a:t>
            </a:r>
            <a:r>
              <a:rPr lang="de-DE" dirty="0" err="1" smtClean="0"/>
              <a:t>Vmware</a:t>
            </a:r>
            <a:r>
              <a:rPr lang="de-DE" dirty="0" smtClean="0"/>
              <a:t>)</a:t>
            </a:r>
          </a:p>
          <a:p>
            <a:r>
              <a:rPr lang="de-DE" dirty="0" smtClean="0"/>
              <a:t>Easy </a:t>
            </a:r>
            <a:r>
              <a:rPr lang="de-DE" dirty="0" err="1" smtClean="0"/>
              <a:t>creation</a:t>
            </a:r>
            <a:r>
              <a:rPr lang="de-DE" dirty="0" smtClean="0"/>
              <a:t> </a:t>
            </a:r>
            <a:r>
              <a:rPr lang="de-DE" dirty="0" err="1" smtClean="0"/>
              <a:t>of</a:t>
            </a:r>
            <a:r>
              <a:rPr lang="de-DE" dirty="0" smtClean="0"/>
              <a:t> </a:t>
            </a:r>
            <a:r>
              <a:rPr lang="de-DE" dirty="0" err="1" smtClean="0"/>
              <a:t>images</a:t>
            </a:r>
            <a:r>
              <a:rPr lang="de-DE" dirty="0" smtClean="0"/>
              <a:t> (Containers </a:t>
            </a:r>
            <a:r>
              <a:rPr lang="de-DE" dirty="0" err="1" smtClean="0"/>
              <a:t>are</a:t>
            </a:r>
            <a:r>
              <a:rPr lang="de-DE" dirty="0" smtClean="0"/>
              <a:t> an </a:t>
            </a:r>
            <a:r>
              <a:rPr lang="de-DE" dirty="0" err="1" smtClean="0"/>
              <a:t>instance</a:t>
            </a:r>
            <a:r>
              <a:rPr lang="de-DE" dirty="0" smtClean="0"/>
              <a:t> </a:t>
            </a:r>
            <a:r>
              <a:rPr lang="de-DE" dirty="0" err="1" smtClean="0"/>
              <a:t>of</a:t>
            </a:r>
            <a:r>
              <a:rPr lang="de-DE" dirty="0" smtClean="0"/>
              <a:t> an </a:t>
            </a:r>
            <a:r>
              <a:rPr lang="de-DE" dirty="0" err="1" smtClean="0"/>
              <a:t>image</a:t>
            </a:r>
            <a:r>
              <a:rPr lang="de-DE" dirty="0" smtClean="0"/>
              <a:t>)</a:t>
            </a:r>
          </a:p>
          <a:p>
            <a:r>
              <a:rPr lang="de-DE" dirty="0" smtClean="0"/>
              <a:t>Images </a:t>
            </a:r>
            <a:r>
              <a:rPr lang="de-DE" dirty="0" err="1" smtClean="0"/>
              <a:t>can</a:t>
            </a:r>
            <a:r>
              <a:rPr lang="de-DE" dirty="0" smtClean="0"/>
              <a:t> </a:t>
            </a:r>
            <a:r>
              <a:rPr lang="de-DE" dirty="0" err="1" smtClean="0"/>
              <a:t>be</a:t>
            </a:r>
            <a:r>
              <a:rPr lang="de-DE" dirty="0" smtClean="0"/>
              <a:t> </a:t>
            </a:r>
            <a:r>
              <a:rPr lang="de-DE" dirty="0" err="1" smtClean="0"/>
              <a:t>stored</a:t>
            </a:r>
            <a:r>
              <a:rPr lang="de-DE" dirty="0" smtClean="0"/>
              <a:t> in </a:t>
            </a:r>
            <a:r>
              <a:rPr lang="de-DE" dirty="0" err="1" smtClean="0"/>
              <a:t>repositories</a:t>
            </a:r>
            <a:r>
              <a:rPr lang="de-DE" dirty="0" smtClean="0"/>
              <a:t> like </a:t>
            </a:r>
            <a:r>
              <a:rPr lang="de-DE" dirty="0" err="1" smtClean="0"/>
              <a:t>code</a:t>
            </a:r>
            <a:r>
              <a:rPr lang="de-DE" dirty="0" smtClean="0"/>
              <a:t> </a:t>
            </a:r>
            <a:r>
              <a:rPr lang="de-DE" dirty="0" err="1" smtClean="0"/>
              <a:t>artifacts</a:t>
            </a:r>
            <a:r>
              <a:rPr lang="de-DE" dirty="0" smtClean="0"/>
              <a:t> </a:t>
            </a:r>
            <a:r>
              <a:rPr lang="de-DE" dirty="0" err="1" smtClean="0"/>
              <a:t>and</a:t>
            </a:r>
            <a:r>
              <a:rPr lang="de-DE" dirty="0" smtClean="0"/>
              <a:t> </a:t>
            </a:r>
            <a:r>
              <a:rPr lang="de-DE" dirty="0" err="1" smtClean="0"/>
              <a:t>pushed</a:t>
            </a:r>
            <a:r>
              <a:rPr lang="de-DE" dirty="0" smtClean="0"/>
              <a:t>/</a:t>
            </a:r>
            <a:r>
              <a:rPr lang="de-DE" dirty="0" err="1" smtClean="0"/>
              <a:t>pulled</a:t>
            </a:r>
            <a:endParaRPr lang="de-DE" dirty="0" smtClean="0"/>
          </a:p>
          <a:p>
            <a:r>
              <a:rPr lang="de-DE" dirty="0" smtClean="0"/>
              <a:t>Images </a:t>
            </a:r>
            <a:r>
              <a:rPr lang="de-DE" dirty="0" err="1" smtClean="0"/>
              <a:t>are</a:t>
            </a:r>
            <a:r>
              <a:rPr lang="de-DE" dirty="0" smtClean="0"/>
              <a:t> </a:t>
            </a:r>
            <a:r>
              <a:rPr lang="de-DE" dirty="0" err="1" smtClean="0"/>
              <a:t>immutable</a:t>
            </a:r>
            <a:r>
              <a:rPr lang="de-DE" dirty="0" smtClean="0"/>
              <a:t>, </a:t>
            </a:r>
            <a:r>
              <a:rPr lang="de-DE" dirty="0" err="1" smtClean="0"/>
              <a:t>new</a:t>
            </a:r>
            <a:r>
              <a:rPr lang="de-DE" dirty="0" smtClean="0"/>
              <a:t> </a:t>
            </a:r>
            <a:r>
              <a:rPr lang="de-DE" dirty="0" err="1" smtClean="0"/>
              <a:t>images</a:t>
            </a:r>
            <a:r>
              <a:rPr lang="de-DE" dirty="0" smtClean="0"/>
              <a:t> </a:t>
            </a:r>
            <a:r>
              <a:rPr lang="de-DE" dirty="0" err="1" smtClean="0"/>
              <a:t>are</a:t>
            </a:r>
            <a:r>
              <a:rPr lang="de-DE" dirty="0" smtClean="0"/>
              <a:t> </a:t>
            </a:r>
            <a:r>
              <a:rPr lang="de-DE" dirty="0" err="1" smtClean="0"/>
              <a:t>created</a:t>
            </a:r>
            <a:r>
              <a:rPr lang="de-DE" dirty="0" smtClean="0"/>
              <a:t> </a:t>
            </a:r>
            <a:r>
              <a:rPr lang="de-DE" dirty="0" err="1" smtClean="0"/>
              <a:t>when</a:t>
            </a:r>
            <a:r>
              <a:rPr lang="de-DE" dirty="0" smtClean="0"/>
              <a:t> </a:t>
            </a:r>
            <a:r>
              <a:rPr lang="de-DE" dirty="0" err="1" smtClean="0"/>
              <a:t>updating</a:t>
            </a:r>
            <a:r>
              <a:rPr lang="de-DE" dirty="0" smtClean="0"/>
              <a:t>/</a:t>
            </a:r>
            <a:r>
              <a:rPr lang="de-DE" dirty="0" err="1" smtClean="0"/>
              <a:t>changing</a:t>
            </a:r>
            <a:r>
              <a:rPr lang="de-DE" dirty="0" smtClean="0"/>
              <a:t> </a:t>
            </a:r>
            <a:r>
              <a:rPr lang="de-DE" dirty="0" err="1" smtClean="0"/>
              <a:t>anything</a:t>
            </a:r>
            <a:endParaRPr lang="en-US" dirty="0" smtClean="0"/>
          </a:p>
        </p:txBody>
      </p:sp>
    </p:spTree>
    <p:extLst>
      <p:ext uri="{BB962C8B-B14F-4D97-AF65-F5344CB8AC3E}">
        <p14:creationId xmlns:p14="http://schemas.microsoft.com/office/powerpoint/2010/main" val="87773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dissolv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dissolv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dissolv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36204" y="6021606"/>
            <a:ext cx="6157994" cy="1203796"/>
          </a:xfrm>
        </p:spPr>
        <p:txBody>
          <a:bodyPr/>
          <a:lstStyle/>
          <a:p>
            <a:r>
              <a:rPr lang="en-US" dirty="0" smtClean="0"/>
              <a:t>Christian Johannsen</a:t>
            </a:r>
            <a:endParaRPr lang="en-US" dirty="0"/>
          </a:p>
        </p:txBody>
      </p:sp>
      <p:sp>
        <p:nvSpPr>
          <p:cNvPr id="3" name="Subtitle 2"/>
          <p:cNvSpPr>
            <a:spLocks noGrp="1"/>
          </p:cNvSpPr>
          <p:nvPr>
            <p:ph type="subTitle" idx="1"/>
          </p:nvPr>
        </p:nvSpPr>
        <p:spPr>
          <a:xfrm>
            <a:off x="4100973" y="7076696"/>
            <a:ext cx="6428456" cy="830952"/>
          </a:xfrm>
        </p:spPr>
        <p:txBody>
          <a:bodyPr/>
          <a:lstStyle/>
          <a:p>
            <a:r>
              <a:rPr lang="en-US" dirty="0" smtClean="0"/>
              <a:t>Solutions Architect EMEA</a:t>
            </a:r>
          </a:p>
          <a:p>
            <a:r>
              <a:rPr lang="en-US" dirty="0" smtClean="0"/>
              <a:t>@cjohannsen81</a:t>
            </a:r>
            <a:endParaRPr lang="en-US" dirty="0"/>
          </a:p>
        </p:txBody>
      </p:sp>
      <p:sp>
        <p:nvSpPr>
          <p:cNvPr id="4" name="Title 1"/>
          <p:cNvSpPr txBox="1">
            <a:spLocks/>
          </p:cNvSpPr>
          <p:nvPr/>
        </p:nvSpPr>
        <p:spPr bwMode="white">
          <a:xfrm>
            <a:off x="609602" y="548643"/>
            <a:ext cx="13411200" cy="609397"/>
          </a:xfrm>
          <a:prstGeom prst="rect">
            <a:avLst/>
          </a:prstGeom>
        </p:spPr>
        <p:txBody>
          <a:bodyPr vert="horz" wrap="square" lIns="82274" tIns="82274" rIns="82274" bIns="82274" rtlCol="0" anchor="ctr" anchorCtr="0">
            <a:noAutofit/>
          </a:bodyPr>
          <a:lstStyle>
            <a:lvl1pPr algn="ctr" defTabSz="1096907" rtl="0" eaLnBrk="1" latinLnBrk="0" hangingPunct="1">
              <a:lnSpc>
                <a:spcPct val="90000"/>
              </a:lnSpc>
              <a:spcBef>
                <a:spcPct val="0"/>
              </a:spcBef>
              <a:buNone/>
              <a:defRPr lang="en-US" sz="4300" b="1" i="0" kern="1200" cap="none" spc="0" baseline="0">
                <a:ln w="3175">
                  <a:noFill/>
                </a:ln>
                <a:solidFill>
                  <a:srgbClr val="435464"/>
                </a:solidFill>
                <a:effectLst/>
                <a:latin typeface="Gill Sans Light"/>
                <a:ea typeface="+mn-ea"/>
                <a:cs typeface="Gill Sans Light"/>
              </a:defRPr>
            </a:lvl1pPr>
          </a:lstStyle>
          <a:p>
            <a:r>
              <a:rPr dirty="0"/>
              <a:t>Introduction</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442" y="7508787"/>
            <a:ext cx="552450" cy="44913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436" y="1406067"/>
            <a:ext cx="4561532" cy="4561532"/>
          </a:xfrm>
          <a:prstGeom prst="rect">
            <a:avLst/>
          </a:prstGeom>
        </p:spPr>
      </p:pic>
    </p:spTree>
    <p:extLst>
      <p:ext uri="{BB962C8B-B14F-4D97-AF65-F5344CB8AC3E}">
        <p14:creationId xmlns:p14="http://schemas.microsoft.com/office/powerpoint/2010/main" val="167156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Overview</a:t>
            </a:r>
            <a:endParaRPr lang="en-US" b="1" dirty="0"/>
          </a:p>
        </p:txBody>
      </p:sp>
      <p:sp>
        <p:nvSpPr>
          <p:cNvPr id="3" name="Text Placeholder 2"/>
          <p:cNvSpPr>
            <a:spLocks noGrp="1"/>
          </p:cNvSpPr>
          <p:nvPr>
            <p:ph type="body" sz="quarter" idx="10"/>
          </p:nvPr>
        </p:nvSpPr>
        <p:spPr/>
        <p:txBody>
          <a:bodyPr/>
          <a:lstStyle/>
          <a:p>
            <a:r>
              <a:rPr lang="de-DE" b="1" dirty="0" smtClean="0"/>
              <a:t>Enterprise IT </a:t>
            </a:r>
            <a:r>
              <a:rPr lang="mr-IN" dirty="0" smtClean="0"/>
              <a:t>–</a:t>
            </a:r>
            <a:r>
              <a:rPr lang="de-DE" dirty="0" smtClean="0"/>
              <a:t> </a:t>
            </a:r>
            <a:r>
              <a:rPr lang="de-DE" dirty="0" err="1" smtClean="0"/>
              <a:t>What</a:t>
            </a:r>
            <a:r>
              <a:rPr lang="de-DE" dirty="0" smtClean="0"/>
              <a:t> </a:t>
            </a:r>
            <a:r>
              <a:rPr lang="de-DE" dirty="0" err="1" smtClean="0"/>
              <a:t>is</a:t>
            </a:r>
            <a:r>
              <a:rPr lang="de-DE" dirty="0" smtClean="0"/>
              <a:t> Enterprise </a:t>
            </a:r>
            <a:r>
              <a:rPr lang="de-DE" dirty="0" err="1" smtClean="0"/>
              <a:t>and</a:t>
            </a:r>
            <a:r>
              <a:rPr lang="de-DE" dirty="0" smtClean="0"/>
              <a:t> </a:t>
            </a:r>
            <a:r>
              <a:rPr lang="de-DE" dirty="0" err="1" smtClean="0"/>
              <a:t>what</a:t>
            </a:r>
            <a:r>
              <a:rPr lang="de-DE" dirty="0" smtClean="0"/>
              <a:t> </a:t>
            </a:r>
            <a:r>
              <a:rPr lang="de-DE" dirty="0" err="1" smtClean="0"/>
              <a:t>are</a:t>
            </a:r>
            <a:r>
              <a:rPr lang="de-DE" dirty="0" smtClean="0"/>
              <a:t> </a:t>
            </a:r>
            <a:r>
              <a:rPr lang="de-DE" dirty="0" err="1" smtClean="0"/>
              <a:t>their</a:t>
            </a:r>
            <a:r>
              <a:rPr lang="de-DE" dirty="0" smtClean="0"/>
              <a:t> </a:t>
            </a:r>
            <a:r>
              <a:rPr lang="de-DE" dirty="0" err="1" smtClean="0"/>
              <a:t>challenges</a:t>
            </a:r>
            <a:endParaRPr lang="de-DE" dirty="0" smtClean="0"/>
          </a:p>
          <a:p>
            <a:endParaRPr lang="de-DE" dirty="0" smtClean="0"/>
          </a:p>
          <a:p>
            <a:r>
              <a:rPr lang="de-DE" b="1" dirty="0" smtClean="0"/>
              <a:t>Containers</a:t>
            </a:r>
            <a:r>
              <a:rPr lang="de-DE" dirty="0" smtClean="0"/>
              <a:t> in </a:t>
            </a:r>
            <a:r>
              <a:rPr lang="de-DE" dirty="0" err="1" smtClean="0"/>
              <a:t>Test&amp;Dev</a:t>
            </a:r>
            <a:r>
              <a:rPr lang="mr-IN" dirty="0" smtClean="0"/>
              <a:t>–</a:t>
            </a:r>
            <a:r>
              <a:rPr lang="de-DE" dirty="0" smtClean="0"/>
              <a:t> Innovation IT </a:t>
            </a:r>
            <a:r>
              <a:rPr lang="de-DE" dirty="0" err="1" smtClean="0"/>
              <a:t>and</a:t>
            </a:r>
            <a:r>
              <a:rPr lang="de-DE" dirty="0" smtClean="0"/>
              <a:t> Software Development</a:t>
            </a:r>
          </a:p>
          <a:p>
            <a:endParaRPr lang="de-DE" dirty="0"/>
          </a:p>
          <a:p>
            <a:r>
              <a:rPr lang="de-DE" b="1" dirty="0"/>
              <a:t>Containers in </a:t>
            </a:r>
            <a:r>
              <a:rPr lang="de-DE" b="1" dirty="0" err="1"/>
              <a:t>Production</a:t>
            </a:r>
            <a:r>
              <a:rPr lang="de-DE" b="1" dirty="0"/>
              <a:t> </a:t>
            </a:r>
            <a:r>
              <a:rPr lang="mr-IN" dirty="0"/>
              <a:t>–</a:t>
            </a:r>
            <a:r>
              <a:rPr lang="de-DE" dirty="0"/>
              <a:t> Operational IT vs. Innovation IT</a:t>
            </a:r>
          </a:p>
          <a:p>
            <a:endParaRPr lang="en-US" dirty="0" smtClean="0"/>
          </a:p>
          <a:p>
            <a:endParaRPr lang="en-US" dirty="0"/>
          </a:p>
        </p:txBody>
      </p:sp>
    </p:spTree>
    <p:extLst>
      <p:ext uri="{BB962C8B-B14F-4D97-AF65-F5344CB8AC3E}">
        <p14:creationId xmlns:p14="http://schemas.microsoft.com/office/powerpoint/2010/main" val="79094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Containers in Production environments</a:t>
            </a:r>
            <a:endParaRPr lang="en-US" b="1" dirty="0"/>
          </a:p>
        </p:txBody>
      </p:sp>
      <p:sp>
        <p:nvSpPr>
          <p:cNvPr id="3" name="Text Placeholder 2"/>
          <p:cNvSpPr>
            <a:spLocks noGrp="1"/>
          </p:cNvSpPr>
          <p:nvPr>
            <p:ph type="body" sz="quarter" idx="10"/>
          </p:nvPr>
        </p:nvSpPr>
        <p:spPr>
          <a:xfrm>
            <a:off x="609600" y="1670583"/>
            <a:ext cx="13408762" cy="5940708"/>
          </a:xfrm>
        </p:spPr>
        <p:txBody>
          <a:bodyPr/>
          <a:lstStyle/>
          <a:p>
            <a:r>
              <a:rPr lang="en-US" dirty="0" smtClean="0"/>
              <a:t>With containers in Test/Dev there</a:t>
            </a:r>
            <a:r>
              <a:rPr lang="de-DE" dirty="0" smtClean="0"/>
              <a:t>´s </a:t>
            </a:r>
            <a:r>
              <a:rPr lang="de-DE" dirty="0" err="1" smtClean="0"/>
              <a:t>the</a:t>
            </a:r>
            <a:r>
              <a:rPr lang="de-DE" dirty="0" smtClean="0"/>
              <a:t> </a:t>
            </a:r>
            <a:r>
              <a:rPr lang="de-DE" dirty="0" err="1" smtClean="0"/>
              <a:t>wish</a:t>
            </a:r>
            <a:r>
              <a:rPr lang="de-DE" dirty="0" smtClean="0"/>
              <a:t> </a:t>
            </a:r>
            <a:r>
              <a:rPr lang="de-DE" dirty="0" err="1" smtClean="0"/>
              <a:t>to</a:t>
            </a:r>
            <a:r>
              <a:rPr lang="de-DE" dirty="0" smtClean="0"/>
              <a:t> </a:t>
            </a:r>
            <a:r>
              <a:rPr lang="de-DE" dirty="0" err="1" smtClean="0"/>
              <a:t>use</a:t>
            </a:r>
            <a:r>
              <a:rPr lang="de-DE" dirty="0" smtClean="0"/>
              <a:t> </a:t>
            </a:r>
            <a:r>
              <a:rPr lang="de-DE" dirty="0" err="1" smtClean="0"/>
              <a:t>the</a:t>
            </a:r>
            <a:r>
              <a:rPr lang="de-DE" dirty="0" smtClean="0"/>
              <a:t> same easy </a:t>
            </a:r>
            <a:r>
              <a:rPr lang="de-DE" dirty="0" err="1" smtClean="0"/>
              <a:t>mechanism</a:t>
            </a:r>
            <a:r>
              <a:rPr lang="de-DE" dirty="0" smtClean="0"/>
              <a:t> in </a:t>
            </a:r>
            <a:r>
              <a:rPr lang="de-DE" dirty="0" err="1" smtClean="0"/>
              <a:t>production</a:t>
            </a:r>
            <a:endParaRPr lang="de-DE" dirty="0" smtClean="0"/>
          </a:p>
          <a:p>
            <a:r>
              <a:rPr lang="en-US" dirty="0" smtClean="0"/>
              <a:t>With this there are a few challenges:</a:t>
            </a:r>
          </a:p>
          <a:p>
            <a:pPr lvl="1"/>
            <a:r>
              <a:rPr lang="en-US" dirty="0" smtClean="0"/>
              <a:t>Is the Service or Application container native?</a:t>
            </a:r>
          </a:p>
          <a:p>
            <a:pPr lvl="2"/>
            <a:r>
              <a:rPr lang="de-DE" i="1" dirty="0"/>
              <a:t>A container-native </a:t>
            </a:r>
            <a:r>
              <a:rPr lang="de-DE" i="1" dirty="0" err="1"/>
              <a:t>application</a:t>
            </a:r>
            <a:r>
              <a:rPr lang="de-DE" i="1" dirty="0"/>
              <a:t> </a:t>
            </a:r>
            <a:r>
              <a:rPr lang="de-DE" i="1" dirty="0" err="1" smtClean="0"/>
              <a:t>is</a:t>
            </a:r>
            <a:r>
              <a:rPr lang="de-DE" i="1" dirty="0" smtClean="0"/>
              <a:t> </a:t>
            </a:r>
            <a:r>
              <a:rPr lang="de-DE" i="1" dirty="0" err="1"/>
              <a:t>designed</a:t>
            </a:r>
            <a:r>
              <a:rPr lang="de-DE" i="1" dirty="0"/>
              <a:t> </a:t>
            </a:r>
            <a:r>
              <a:rPr lang="de-DE" i="1" dirty="0" err="1"/>
              <a:t>and</a:t>
            </a:r>
            <a:r>
              <a:rPr lang="de-DE" i="1" dirty="0"/>
              <a:t> </a:t>
            </a:r>
            <a:r>
              <a:rPr lang="de-DE" i="1" dirty="0" err="1"/>
              <a:t>built</a:t>
            </a:r>
            <a:r>
              <a:rPr lang="de-DE" i="1" dirty="0"/>
              <a:t> </a:t>
            </a:r>
            <a:r>
              <a:rPr lang="de-DE" i="1" dirty="0" err="1"/>
              <a:t>around</a:t>
            </a:r>
            <a:r>
              <a:rPr lang="de-DE" i="1" dirty="0"/>
              <a:t> </a:t>
            </a:r>
            <a:r>
              <a:rPr lang="de-DE" i="1" dirty="0" err="1"/>
              <a:t>the</a:t>
            </a:r>
            <a:r>
              <a:rPr lang="de-DE" i="1" dirty="0"/>
              <a:t> </a:t>
            </a:r>
            <a:r>
              <a:rPr lang="de-DE" i="1" dirty="0" err="1"/>
              <a:t>lifecycle</a:t>
            </a:r>
            <a:r>
              <a:rPr lang="de-DE" i="1" dirty="0"/>
              <a:t> </a:t>
            </a:r>
            <a:r>
              <a:rPr lang="de-DE" i="1" dirty="0" err="1"/>
              <a:t>of</a:t>
            </a:r>
            <a:r>
              <a:rPr lang="de-DE" i="1" dirty="0"/>
              <a:t> </a:t>
            </a:r>
            <a:r>
              <a:rPr lang="de-DE" i="1" dirty="0" err="1"/>
              <a:t>containers</a:t>
            </a:r>
            <a:r>
              <a:rPr lang="de-DE" i="1" dirty="0"/>
              <a:t> </a:t>
            </a:r>
            <a:r>
              <a:rPr lang="de-DE" i="1" dirty="0" err="1" smtClean="0"/>
              <a:t>and</a:t>
            </a:r>
            <a:r>
              <a:rPr lang="de-DE" i="1" dirty="0" smtClean="0"/>
              <a:t> </a:t>
            </a:r>
          </a:p>
          <a:p>
            <a:pPr lvl="2"/>
            <a:r>
              <a:rPr lang="de-DE" i="1" dirty="0" err="1" smtClean="0"/>
              <a:t>considers</a:t>
            </a:r>
            <a:r>
              <a:rPr lang="de-DE" i="1" dirty="0" smtClean="0"/>
              <a:t> </a:t>
            </a:r>
            <a:r>
              <a:rPr lang="de-DE" i="1" dirty="0" err="1"/>
              <a:t>containers</a:t>
            </a:r>
            <a:r>
              <a:rPr lang="de-DE" i="1" dirty="0"/>
              <a:t> </a:t>
            </a:r>
            <a:r>
              <a:rPr lang="de-DE" i="1" dirty="0" err="1"/>
              <a:t>to</a:t>
            </a:r>
            <a:r>
              <a:rPr lang="de-DE" i="1" dirty="0"/>
              <a:t> </a:t>
            </a:r>
            <a:r>
              <a:rPr lang="de-DE" i="1" dirty="0" err="1"/>
              <a:t>be</a:t>
            </a:r>
            <a:r>
              <a:rPr lang="de-DE" i="1" dirty="0"/>
              <a:t> </a:t>
            </a:r>
            <a:r>
              <a:rPr lang="de-DE" i="1" dirty="0" err="1"/>
              <a:t>first</a:t>
            </a:r>
            <a:r>
              <a:rPr lang="de-DE" i="1" dirty="0"/>
              <a:t> </a:t>
            </a:r>
            <a:r>
              <a:rPr lang="de-DE" i="1" dirty="0" err="1"/>
              <a:t>class</a:t>
            </a:r>
            <a:r>
              <a:rPr lang="de-DE" i="1" dirty="0"/>
              <a:t> </a:t>
            </a:r>
            <a:r>
              <a:rPr lang="de-DE" i="1" dirty="0" err="1" smtClean="0"/>
              <a:t>citizens</a:t>
            </a:r>
            <a:endParaRPr lang="de-DE" i="1" dirty="0"/>
          </a:p>
          <a:p>
            <a:pPr lvl="1"/>
            <a:r>
              <a:rPr lang="de-DE" dirty="0" err="1" smtClean="0"/>
              <a:t>What</a:t>
            </a:r>
            <a:r>
              <a:rPr lang="de-DE" dirty="0" smtClean="0"/>
              <a:t> </a:t>
            </a:r>
            <a:r>
              <a:rPr lang="de-DE" dirty="0" err="1" smtClean="0"/>
              <a:t>is</a:t>
            </a:r>
            <a:r>
              <a:rPr lang="de-DE" dirty="0" smtClean="0"/>
              <a:t> </a:t>
            </a:r>
            <a:r>
              <a:rPr lang="de-DE" dirty="0" err="1" smtClean="0"/>
              <a:t>your</a:t>
            </a:r>
            <a:r>
              <a:rPr lang="de-DE" dirty="0" smtClean="0"/>
              <a:t> </a:t>
            </a:r>
            <a:r>
              <a:rPr lang="de-DE" dirty="0" err="1" smtClean="0"/>
              <a:t>production</a:t>
            </a:r>
            <a:r>
              <a:rPr lang="de-DE" dirty="0" smtClean="0"/>
              <a:t> </a:t>
            </a:r>
            <a:r>
              <a:rPr lang="de-DE" dirty="0" err="1" smtClean="0"/>
              <a:t>workflow</a:t>
            </a:r>
            <a:r>
              <a:rPr lang="de-DE" dirty="0" smtClean="0"/>
              <a:t>?</a:t>
            </a:r>
          </a:p>
          <a:p>
            <a:pPr lvl="2"/>
            <a:r>
              <a:rPr lang="de-DE" i="1" dirty="0" smtClean="0"/>
              <a:t>A </a:t>
            </a:r>
            <a:r>
              <a:rPr lang="de-DE" i="1" dirty="0" err="1" smtClean="0"/>
              <a:t>virtual</a:t>
            </a:r>
            <a:r>
              <a:rPr lang="de-DE" i="1" dirty="0" smtClean="0"/>
              <a:t> </a:t>
            </a:r>
            <a:r>
              <a:rPr lang="de-DE" i="1" dirty="0" err="1" smtClean="0"/>
              <a:t>machine</a:t>
            </a:r>
            <a:r>
              <a:rPr lang="de-DE" i="1" dirty="0" smtClean="0"/>
              <a:t> </a:t>
            </a:r>
            <a:r>
              <a:rPr lang="de-DE" i="1" dirty="0" err="1" smtClean="0"/>
              <a:t>is</a:t>
            </a:r>
            <a:r>
              <a:rPr lang="de-DE" i="1" dirty="0" smtClean="0"/>
              <a:t> </a:t>
            </a:r>
            <a:r>
              <a:rPr lang="de-DE" i="1" dirty="0" err="1" smtClean="0"/>
              <a:t>updated</a:t>
            </a:r>
            <a:r>
              <a:rPr lang="de-DE" i="1" dirty="0" smtClean="0"/>
              <a:t> in </a:t>
            </a:r>
            <a:r>
              <a:rPr lang="de-DE" i="1" dirty="0" err="1" smtClean="0"/>
              <a:t>their</a:t>
            </a:r>
            <a:r>
              <a:rPr lang="de-DE" i="1" dirty="0" smtClean="0"/>
              <a:t> </a:t>
            </a:r>
            <a:r>
              <a:rPr lang="de-DE" i="1" dirty="0" err="1" smtClean="0"/>
              <a:t>lifetime</a:t>
            </a:r>
            <a:r>
              <a:rPr lang="de-DE" i="1" dirty="0" smtClean="0"/>
              <a:t> </a:t>
            </a:r>
            <a:r>
              <a:rPr lang="de-DE" i="1" dirty="0" err="1" smtClean="0"/>
              <a:t>and</a:t>
            </a:r>
            <a:r>
              <a:rPr lang="de-DE" i="1" dirty="0" smtClean="0"/>
              <a:t> </a:t>
            </a:r>
            <a:r>
              <a:rPr lang="de-DE" i="1" dirty="0" err="1" smtClean="0"/>
              <a:t>their</a:t>
            </a:r>
            <a:r>
              <a:rPr lang="de-DE" i="1" dirty="0" smtClean="0"/>
              <a:t> </a:t>
            </a:r>
            <a:r>
              <a:rPr lang="de-DE" i="1" dirty="0" err="1" smtClean="0"/>
              <a:t>application</a:t>
            </a:r>
            <a:r>
              <a:rPr lang="de-DE" i="1" dirty="0" smtClean="0"/>
              <a:t> </a:t>
            </a:r>
            <a:r>
              <a:rPr lang="de-DE" i="1" dirty="0" err="1" smtClean="0"/>
              <a:t>as</a:t>
            </a:r>
            <a:r>
              <a:rPr lang="de-DE" i="1" dirty="0" smtClean="0"/>
              <a:t> </a:t>
            </a:r>
            <a:r>
              <a:rPr lang="de-DE" i="1" dirty="0" err="1" smtClean="0"/>
              <a:t>well</a:t>
            </a:r>
            <a:endParaRPr lang="de-DE" i="1" dirty="0" smtClean="0"/>
          </a:p>
          <a:p>
            <a:pPr lvl="1"/>
            <a:r>
              <a:rPr lang="de-DE" dirty="0" err="1" smtClean="0"/>
              <a:t>How</a:t>
            </a:r>
            <a:r>
              <a:rPr lang="de-DE" dirty="0" smtClean="0"/>
              <a:t> </a:t>
            </a:r>
            <a:r>
              <a:rPr lang="de-DE" dirty="0" err="1" smtClean="0"/>
              <a:t>are</a:t>
            </a:r>
            <a:r>
              <a:rPr lang="de-DE" dirty="0" smtClean="0"/>
              <a:t> </a:t>
            </a:r>
            <a:r>
              <a:rPr lang="de-DE" dirty="0" err="1" smtClean="0"/>
              <a:t>applications</a:t>
            </a:r>
            <a:r>
              <a:rPr lang="de-DE" dirty="0" smtClean="0"/>
              <a:t> </a:t>
            </a:r>
            <a:r>
              <a:rPr lang="de-DE" dirty="0" err="1" smtClean="0"/>
              <a:t>released</a:t>
            </a:r>
            <a:r>
              <a:rPr lang="de-DE" dirty="0" smtClean="0"/>
              <a:t> </a:t>
            </a:r>
            <a:r>
              <a:rPr lang="de-DE" dirty="0" err="1" smtClean="0"/>
              <a:t>into</a:t>
            </a:r>
            <a:r>
              <a:rPr lang="de-DE" dirty="0" smtClean="0"/>
              <a:t> </a:t>
            </a:r>
            <a:r>
              <a:rPr lang="de-DE" dirty="0" err="1" smtClean="0"/>
              <a:t>production</a:t>
            </a:r>
            <a:r>
              <a:rPr lang="de-DE" dirty="0" smtClean="0"/>
              <a:t>?</a:t>
            </a:r>
          </a:p>
          <a:p>
            <a:pPr lvl="2"/>
            <a:r>
              <a:rPr lang="de-DE" i="1" dirty="0" err="1" smtClean="0"/>
              <a:t>Using</a:t>
            </a:r>
            <a:r>
              <a:rPr lang="de-DE" i="1" dirty="0" smtClean="0"/>
              <a:t> </a:t>
            </a:r>
            <a:r>
              <a:rPr lang="de-DE" i="1" dirty="0" err="1" smtClean="0"/>
              <a:t>containers</a:t>
            </a:r>
            <a:r>
              <a:rPr lang="de-DE" i="1" dirty="0" smtClean="0"/>
              <a:t> in Test/</a:t>
            </a:r>
            <a:r>
              <a:rPr lang="de-DE" i="1" dirty="0" err="1" smtClean="0"/>
              <a:t>Dev</a:t>
            </a:r>
            <a:r>
              <a:rPr lang="de-DE" i="1" dirty="0" smtClean="0"/>
              <a:t> </a:t>
            </a:r>
            <a:r>
              <a:rPr lang="de-DE" i="1" dirty="0" err="1" smtClean="0"/>
              <a:t>may</a:t>
            </a:r>
            <a:r>
              <a:rPr lang="de-DE" i="1" dirty="0" smtClean="0"/>
              <a:t> </a:t>
            </a:r>
            <a:r>
              <a:rPr lang="de-DE" i="1" dirty="0" err="1" smtClean="0"/>
              <a:t>need</a:t>
            </a:r>
            <a:r>
              <a:rPr lang="de-DE" i="1" dirty="0" smtClean="0"/>
              <a:t> a CI/CD </a:t>
            </a:r>
            <a:r>
              <a:rPr lang="de-DE" i="1" dirty="0" err="1" smtClean="0"/>
              <a:t>pipeline</a:t>
            </a:r>
            <a:r>
              <a:rPr lang="de-DE" i="1" dirty="0" smtClean="0"/>
              <a:t> </a:t>
            </a:r>
            <a:r>
              <a:rPr lang="de-DE" i="1" dirty="0" err="1" smtClean="0"/>
              <a:t>to</a:t>
            </a:r>
            <a:r>
              <a:rPr lang="de-DE" i="1" dirty="0" smtClean="0"/>
              <a:t> </a:t>
            </a:r>
            <a:r>
              <a:rPr lang="de-DE" i="1" dirty="0" err="1" smtClean="0"/>
              <a:t>release</a:t>
            </a:r>
            <a:r>
              <a:rPr lang="de-DE" i="1" dirty="0" smtClean="0"/>
              <a:t> </a:t>
            </a:r>
            <a:r>
              <a:rPr lang="de-DE" i="1" dirty="0" err="1" smtClean="0"/>
              <a:t>them</a:t>
            </a:r>
            <a:r>
              <a:rPr lang="de-DE" i="1" dirty="0" smtClean="0"/>
              <a:t> </a:t>
            </a:r>
            <a:r>
              <a:rPr lang="de-DE" i="1" dirty="0" err="1" smtClean="0"/>
              <a:t>into</a:t>
            </a:r>
            <a:r>
              <a:rPr lang="de-DE" i="1" dirty="0" smtClean="0"/>
              <a:t> </a:t>
            </a:r>
            <a:r>
              <a:rPr lang="de-DE" i="1" dirty="0" err="1" smtClean="0"/>
              <a:t>production</a:t>
            </a:r>
            <a:endParaRPr lang="de-DE" i="1" dirty="0" smtClean="0"/>
          </a:p>
          <a:p>
            <a:pPr lvl="1"/>
            <a:r>
              <a:rPr lang="de-DE" dirty="0" err="1" smtClean="0"/>
              <a:t>How</a:t>
            </a:r>
            <a:r>
              <a:rPr lang="de-DE" dirty="0" smtClean="0"/>
              <a:t> </a:t>
            </a:r>
            <a:r>
              <a:rPr lang="de-DE" dirty="0" err="1" smtClean="0"/>
              <a:t>are</a:t>
            </a:r>
            <a:r>
              <a:rPr lang="de-DE" dirty="0" smtClean="0"/>
              <a:t> </a:t>
            </a:r>
            <a:r>
              <a:rPr lang="de-DE" dirty="0" err="1" smtClean="0"/>
              <a:t>containers</a:t>
            </a:r>
            <a:r>
              <a:rPr lang="de-DE" dirty="0" smtClean="0"/>
              <a:t> </a:t>
            </a:r>
            <a:r>
              <a:rPr lang="de-DE" dirty="0" err="1" smtClean="0"/>
              <a:t>set</a:t>
            </a:r>
            <a:r>
              <a:rPr lang="de-DE" dirty="0" smtClean="0"/>
              <a:t> </a:t>
            </a:r>
            <a:r>
              <a:rPr lang="de-DE" dirty="0" err="1" smtClean="0"/>
              <a:t>up</a:t>
            </a:r>
            <a:r>
              <a:rPr lang="de-DE" dirty="0" smtClean="0"/>
              <a:t> in </a:t>
            </a:r>
            <a:r>
              <a:rPr lang="de-DE" dirty="0" err="1" smtClean="0"/>
              <a:t>production</a:t>
            </a:r>
            <a:r>
              <a:rPr lang="de-DE" dirty="0" smtClean="0"/>
              <a:t>?</a:t>
            </a:r>
          </a:p>
          <a:p>
            <a:pPr lvl="2"/>
            <a:r>
              <a:rPr lang="de-DE" i="1" dirty="0" smtClean="0"/>
              <a:t>Choice </a:t>
            </a:r>
            <a:r>
              <a:rPr lang="de-DE" i="1" dirty="0" err="1" smtClean="0"/>
              <a:t>of</a:t>
            </a:r>
            <a:r>
              <a:rPr lang="de-DE" i="1" dirty="0" smtClean="0"/>
              <a:t> Kernel, Network, Security, Access </a:t>
            </a:r>
            <a:r>
              <a:rPr lang="de-DE" i="1" dirty="0" err="1" smtClean="0"/>
              <a:t>and</a:t>
            </a:r>
            <a:r>
              <a:rPr lang="de-DE" i="1" dirty="0" smtClean="0"/>
              <a:t> </a:t>
            </a:r>
            <a:r>
              <a:rPr lang="de-DE" i="1" dirty="0" err="1" smtClean="0"/>
              <a:t>Hardening</a:t>
            </a:r>
            <a:endParaRPr lang="de-DE" i="1" dirty="0" smtClean="0"/>
          </a:p>
          <a:p>
            <a:pPr lvl="2"/>
            <a:r>
              <a:rPr lang="de-DE" i="1" dirty="0" smtClean="0"/>
              <a:t>Service-Discovery (multiple Containers </a:t>
            </a:r>
            <a:r>
              <a:rPr lang="de-DE" i="1" dirty="0" err="1" smtClean="0"/>
              <a:t>with</a:t>
            </a:r>
            <a:r>
              <a:rPr lang="de-DE" i="1" dirty="0" smtClean="0"/>
              <a:t> </a:t>
            </a:r>
            <a:r>
              <a:rPr lang="de-DE" i="1" dirty="0" err="1" smtClean="0"/>
              <a:t>static</a:t>
            </a:r>
            <a:r>
              <a:rPr lang="de-DE" i="1" dirty="0" smtClean="0"/>
              <a:t> </a:t>
            </a:r>
            <a:r>
              <a:rPr lang="de-DE" i="1" dirty="0" err="1" smtClean="0"/>
              <a:t>ports</a:t>
            </a:r>
            <a:r>
              <a:rPr lang="de-DE" i="1" dirty="0" smtClean="0"/>
              <a:t> </a:t>
            </a:r>
            <a:r>
              <a:rPr lang="de-DE" i="1" dirty="0" err="1" smtClean="0"/>
              <a:t>for</a:t>
            </a:r>
            <a:r>
              <a:rPr lang="de-DE" i="1" dirty="0" smtClean="0"/>
              <a:t> </a:t>
            </a:r>
            <a:r>
              <a:rPr lang="de-DE" i="1" dirty="0" err="1" smtClean="0"/>
              <a:t>example</a:t>
            </a:r>
            <a:r>
              <a:rPr lang="de-DE" i="1" dirty="0" smtClean="0"/>
              <a:t>)</a:t>
            </a:r>
          </a:p>
          <a:p>
            <a:pPr lvl="2"/>
            <a:endParaRPr lang="de-DE" dirty="0" smtClean="0"/>
          </a:p>
          <a:p>
            <a:pPr marL="548476" lvl="2" indent="0">
              <a:buNone/>
            </a:pPr>
            <a:endParaRPr lang="de-DE" dirty="0" smtClean="0"/>
          </a:p>
          <a:p>
            <a:pPr marL="548476" lvl="2" indent="0">
              <a:buNone/>
            </a:pPr>
            <a:endParaRPr lang="en-US" dirty="0" smtClean="0"/>
          </a:p>
          <a:p>
            <a:pPr lvl="1"/>
            <a:endParaRPr lang="en-US" dirty="0"/>
          </a:p>
        </p:txBody>
      </p:sp>
    </p:spTree>
    <p:extLst>
      <p:ext uri="{BB962C8B-B14F-4D97-AF65-F5344CB8AC3E}">
        <p14:creationId xmlns:p14="http://schemas.microsoft.com/office/powerpoint/2010/main" val="37500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dissolv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Containers in Production environments</a:t>
            </a:r>
            <a:endParaRPr lang="en-US" b="1" dirty="0"/>
          </a:p>
        </p:txBody>
      </p:sp>
      <p:sp>
        <p:nvSpPr>
          <p:cNvPr id="4" name="Text Placeholder 3"/>
          <p:cNvSpPr>
            <a:spLocks noGrp="1"/>
          </p:cNvSpPr>
          <p:nvPr>
            <p:ph type="body" sz="quarter" idx="10"/>
          </p:nvPr>
        </p:nvSpPr>
        <p:spPr>
          <a:xfrm>
            <a:off x="609600" y="1670582"/>
            <a:ext cx="13408762" cy="5431675"/>
          </a:xfrm>
        </p:spPr>
        <p:txBody>
          <a:bodyPr/>
          <a:lstStyle/>
          <a:p>
            <a:r>
              <a:rPr lang="en-US" dirty="0"/>
              <a:t>Learn the OS</a:t>
            </a:r>
          </a:p>
          <a:p>
            <a:r>
              <a:rPr lang="en-US" dirty="0"/>
              <a:t>Learn its package manager</a:t>
            </a:r>
          </a:p>
          <a:p>
            <a:r>
              <a:rPr lang="en-US" dirty="0"/>
              <a:t>Learn its basic configuration</a:t>
            </a:r>
          </a:p>
          <a:p>
            <a:r>
              <a:rPr lang="en-US" dirty="0"/>
              <a:t>Learn shell scripting</a:t>
            </a:r>
          </a:p>
          <a:p>
            <a:r>
              <a:rPr lang="en-US" dirty="0"/>
              <a:t>Write a </a:t>
            </a:r>
            <a:r>
              <a:rPr lang="en-US" dirty="0" err="1"/>
              <a:t>Dockerfile</a:t>
            </a:r>
            <a:r>
              <a:rPr lang="en-US" dirty="0"/>
              <a:t> for your service</a:t>
            </a:r>
          </a:p>
          <a:p>
            <a:r>
              <a:rPr lang="en-US" dirty="0"/>
              <a:t>Learn </a:t>
            </a:r>
            <a:r>
              <a:rPr lang="en-US" dirty="0" err="1"/>
              <a:t>docker</a:t>
            </a:r>
            <a:r>
              <a:rPr lang="en-US" dirty="0"/>
              <a:t>-compose or equivalent</a:t>
            </a:r>
          </a:p>
          <a:p>
            <a:r>
              <a:rPr lang="en-US" dirty="0"/>
              <a:t>Install and learn </a:t>
            </a:r>
            <a:r>
              <a:rPr lang="en-US" dirty="0" err="1"/>
              <a:t>Kubernetes</a:t>
            </a:r>
            <a:endParaRPr lang="en-US" dirty="0"/>
          </a:p>
          <a:p>
            <a:r>
              <a:rPr lang="en-US" dirty="0"/>
              <a:t>Install and learn Mesosphere or equivalent</a:t>
            </a:r>
          </a:p>
          <a:p>
            <a:r>
              <a:rPr lang="en-US" dirty="0"/>
              <a:t>Write service discovery behavior</a:t>
            </a:r>
          </a:p>
          <a:p>
            <a:r>
              <a:rPr lang="en-US" dirty="0"/>
              <a:t>etc.</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2362" y="2684619"/>
            <a:ext cx="6096000" cy="3403600"/>
          </a:xfrm>
          <a:prstGeom prst="rect">
            <a:avLst/>
          </a:prstGeom>
        </p:spPr>
      </p:pic>
    </p:spTree>
    <p:extLst>
      <p:ext uri="{BB962C8B-B14F-4D97-AF65-F5344CB8AC3E}">
        <p14:creationId xmlns:p14="http://schemas.microsoft.com/office/powerpoint/2010/main" val="208034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Container and </a:t>
            </a:r>
            <a:r>
              <a:rPr lang="en-US" b="1" dirty="0" err="1" smtClean="0"/>
              <a:t>Config</a:t>
            </a:r>
            <a:r>
              <a:rPr lang="en-US" b="1" dirty="0" smtClean="0"/>
              <a:t>-Management?!</a:t>
            </a:r>
            <a:endParaRPr lang="en-US" b="1" dirty="0"/>
          </a:p>
        </p:txBody>
      </p:sp>
      <p:sp>
        <p:nvSpPr>
          <p:cNvPr id="4" name="Textplatzhalter 3"/>
          <p:cNvSpPr>
            <a:spLocks noGrp="1"/>
          </p:cNvSpPr>
          <p:nvPr>
            <p:ph type="body" sz="quarter" idx="10"/>
          </p:nvPr>
        </p:nvSpPr>
        <p:spPr/>
        <p:txBody>
          <a:bodyPr/>
          <a:lstStyle/>
          <a:p>
            <a:r>
              <a:rPr lang="de-DE" dirty="0" err="1" smtClean="0"/>
              <a:t>How</a:t>
            </a:r>
            <a:r>
              <a:rPr lang="de-DE" dirty="0" smtClean="0"/>
              <a:t> </a:t>
            </a:r>
            <a:r>
              <a:rPr lang="de-DE" dirty="0" err="1" smtClean="0"/>
              <a:t>is</a:t>
            </a:r>
            <a:r>
              <a:rPr lang="de-DE" dirty="0" smtClean="0"/>
              <a:t> Chef </a:t>
            </a:r>
            <a:r>
              <a:rPr lang="de-DE" dirty="0" err="1" smtClean="0"/>
              <a:t>helpful</a:t>
            </a:r>
            <a:r>
              <a:rPr lang="de-DE" dirty="0" smtClean="0"/>
              <a:t> </a:t>
            </a:r>
            <a:r>
              <a:rPr lang="de-DE" dirty="0" err="1" smtClean="0"/>
              <a:t>with</a:t>
            </a:r>
            <a:r>
              <a:rPr lang="de-DE" dirty="0" smtClean="0"/>
              <a:t> </a:t>
            </a:r>
            <a:r>
              <a:rPr lang="de-DE" dirty="0" err="1" smtClean="0"/>
              <a:t>containers</a:t>
            </a:r>
            <a:r>
              <a:rPr lang="de-DE" dirty="0" smtClean="0"/>
              <a:t> </a:t>
            </a:r>
            <a:r>
              <a:rPr lang="de-DE" dirty="0" err="1" smtClean="0"/>
              <a:t>today</a:t>
            </a:r>
            <a:r>
              <a:rPr lang="de-DE" dirty="0" smtClean="0"/>
              <a:t>?</a:t>
            </a:r>
          </a:p>
          <a:p>
            <a:pPr marL="0" indent="0">
              <a:buNone/>
            </a:pPr>
            <a:endParaRPr lang="de-DE" dirty="0"/>
          </a:p>
        </p:txBody>
      </p:sp>
      <p:grpSp>
        <p:nvGrpSpPr>
          <p:cNvPr id="21" name="Group 20"/>
          <p:cNvGrpSpPr/>
          <p:nvPr/>
        </p:nvGrpSpPr>
        <p:grpSpPr>
          <a:xfrm>
            <a:off x="10310992" y="2477894"/>
            <a:ext cx="4020894" cy="2247040"/>
            <a:chOff x="10310992" y="2477894"/>
            <a:chExt cx="4020894" cy="2247040"/>
          </a:xfrm>
        </p:grpSpPr>
        <p:sp>
          <p:nvSpPr>
            <p:cNvPr id="5" name="Rectangle 5"/>
            <p:cNvSpPr/>
            <p:nvPr/>
          </p:nvSpPr>
          <p:spPr>
            <a:xfrm>
              <a:off x="10310992" y="4201714"/>
              <a:ext cx="4020894" cy="523220"/>
            </a:xfrm>
            <a:prstGeom prst="rect">
              <a:avLst/>
            </a:prstGeom>
          </p:spPr>
          <p:txBody>
            <a:bodyPr wrap="square">
              <a:spAutoFit/>
            </a:bodyPr>
            <a:lstStyle/>
            <a:p>
              <a:pPr algn="ctr"/>
              <a:r>
                <a:rPr lang="en-US" sz="2800" dirty="0">
                  <a:solidFill>
                    <a:schemeClr val="accent2"/>
                  </a:solidFill>
                  <a:latin typeface="Gill Sans Light"/>
                  <a:cs typeface="Gill Sans Light"/>
                </a:rPr>
                <a:t>Test and </a:t>
              </a:r>
              <a:r>
                <a:rPr lang="en-US" sz="2800" dirty="0" err="1">
                  <a:solidFill>
                    <a:schemeClr val="accent2"/>
                  </a:solidFill>
                  <a:latin typeface="Gill Sans Light"/>
                  <a:cs typeface="Gill Sans Light"/>
                </a:rPr>
                <a:t>dev</a:t>
              </a:r>
              <a:r>
                <a:rPr lang="en-US" sz="2800" dirty="0">
                  <a:solidFill>
                    <a:schemeClr val="accent2"/>
                  </a:solidFill>
                  <a:latin typeface="Gill Sans Light"/>
                  <a:cs typeface="Gill Sans Light"/>
                </a:rPr>
                <a:t> tooling</a:t>
              </a:r>
            </a:p>
          </p:txBody>
        </p:sp>
        <p:pic>
          <p:nvPicPr>
            <p:cNvPr id="12" name="Picture 19"/>
            <p:cNvPicPr>
              <a:picLocks noChangeAspect="1"/>
            </p:cNvPicPr>
            <p:nvPr/>
          </p:nvPicPr>
          <p:blipFill>
            <a:blip r:embed="rId2"/>
            <a:stretch>
              <a:fillRect/>
            </a:stretch>
          </p:blipFill>
          <p:spPr>
            <a:xfrm>
              <a:off x="11916252" y="2835563"/>
              <a:ext cx="1734676" cy="1003952"/>
            </a:xfrm>
            <a:prstGeom prst="rect">
              <a:avLst/>
            </a:prstGeom>
          </p:spPr>
        </p:pic>
        <p:sp>
          <p:nvSpPr>
            <p:cNvPr id="13" name="TextBox 20"/>
            <p:cNvSpPr txBox="1"/>
            <p:nvPr/>
          </p:nvSpPr>
          <p:spPr>
            <a:xfrm>
              <a:off x="10991951" y="2477894"/>
              <a:ext cx="851896" cy="1354217"/>
            </a:xfrm>
            <a:prstGeom prst="rect">
              <a:avLst/>
            </a:prstGeom>
            <a:noFill/>
          </p:spPr>
          <p:txBody>
            <a:bodyPr wrap="none" lIns="0" tIns="0" rIns="0" bIns="0" rtlCol="0">
              <a:spAutoFit/>
            </a:bodyPr>
            <a:lstStyle/>
            <a:p>
              <a:r>
                <a:rPr lang="en-US" sz="8800" dirty="0" smtClean="0">
                  <a:solidFill>
                    <a:schemeClr val="accent4"/>
                  </a:solidFill>
                  <a:latin typeface="Zapf Dingbats"/>
                  <a:ea typeface="Zapf Dingbats"/>
                  <a:cs typeface="Zapf Dingbats"/>
                  <a:sym typeface="Zapf Dingbats"/>
                </a:rPr>
                <a:t>✓</a:t>
              </a:r>
              <a:endParaRPr lang="en-US" sz="8800" dirty="0" smtClean="0">
                <a:solidFill>
                  <a:schemeClr val="accent4"/>
                </a:solidFill>
                <a:latin typeface="Gill Sans Light"/>
                <a:cs typeface="Gill Sans Light"/>
              </a:endParaRPr>
            </a:p>
          </p:txBody>
        </p:sp>
      </p:grpSp>
      <p:grpSp>
        <p:nvGrpSpPr>
          <p:cNvPr id="3" name="Group 2"/>
          <p:cNvGrpSpPr/>
          <p:nvPr/>
        </p:nvGrpSpPr>
        <p:grpSpPr>
          <a:xfrm>
            <a:off x="920686" y="2515602"/>
            <a:ext cx="3574616" cy="2237613"/>
            <a:chOff x="920686" y="2515602"/>
            <a:chExt cx="3574616" cy="2237613"/>
          </a:xfrm>
        </p:grpSpPr>
        <p:sp>
          <p:nvSpPr>
            <p:cNvPr id="10" name="Rectangle 14"/>
            <p:cNvSpPr/>
            <p:nvPr/>
          </p:nvSpPr>
          <p:spPr>
            <a:xfrm>
              <a:off x="920686" y="4229995"/>
              <a:ext cx="3574616" cy="523220"/>
            </a:xfrm>
            <a:prstGeom prst="rect">
              <a:avLst/>
            </a:prstGeom>
          </p:spPr>
          <p:txBody>
            <a:bodyPr wrap="square">
              <a:spAutoFit/>
            </a:bodyPr>
            <a:lstStyle/>
            <a:p>
              <a:pPr algn="ctr"/>
              <a:r>
                <a:rPr lang="en-US" sz="2800" dirty="0">
                  <a:solidFill>
                    <a:schemeClr val="accent2"/>
                  </a:solidFill>
                  <a:latin typeface="Gill Sans Light"/>
                  <a:cs typeface="Gill Sans Light"/>
                </a:rPr>
                <a:t>Infrastructure setup</a:t>
              </a:r>
            </a:p>
          </p:txBody>
        </p:sp>
        <p:sp>
          <p:nvSpPr>
            <p:cNvPr id="11" name="TextBox 17"/>
            <p:cNvSpPr txBox="1"/>
            <p:nvPr/>
          </p:nvSpPr>
          <p:spPr>
            <a:xfrm>
              <a:off x="1487936" y="2515602"/>
              <a:ext cx="851896" cy="1354217"/>
            </a:xfrm>
            <a:prstGeom prst="rect">
              <a:avLst/>
            </a:prstGeom>
            <a:noFill/>
          </p:spPr>
          <p:txBody>
            <a:bodyPr wrap="none" lIns="0" tIns="0" rIns="0" bIns="0" rtlCol="0">
              <a:spAutoFit/>
            </a:bodyPr>
            <a:lstStyle/>
            <a:p>
              <a:r>
                <a:rPr lang="en-US" sz="8800" dirty="0" smtClean="0">
                  <a:solidFill>
                    <a:schemeClr val="accent4"/>
                  </a:solidFill>
                  <a:latin typeface="Zapf Dingbats"/>
                  <a:ea typeface="Zapf Dingbats"/>
                  <a:cs typeface="Zapf Dingbats"/>
                  <a:sym typeface="Zapf Dingbats"/>
                </a:rPr>
                <a:t>✓</a:t>
              </a:r>
              <a:endParaRPr lang="en-US" sz="8800" dirty="0" smtClean="0">
                <a:solidFill>
                  <a:schemeClr val="accent4"/>
                </a:solidFill>
                <a:latin typeface="Gill Sans Light"/>
                <a:cs typeface="Gill Sans Light"/>
              </a:endParaRPr>
            </a:p>
          </p:txBody>
        </p:sp>
        <p:pic>
          <p:nvPicPr>
            <p:cNvPr id="16" name="Picture 2"/>
            <p:cNvPicPr>
              <a:picLocks noChangeAspect="1"/>
            </p:cNvPicPr>
            <p:nvPr/>
          </p:nvPicPr>
          <p:blipFill>
            <a:blip r:embed="rId3"/>
            <a:stretch>
              <a:fillRect/>
            </a:stretch>
          </p:blipFill>
          <p:spPr>
            <a:xfrm>
              <a:off x="2346235" y="2612219"/>
              <a:ext cx="1525159" cy="1450761"/>
            </a:xfrm>
            <a:prstGeom prst="rect">
              <a:avLst/>
            </a:prstGeom>
          </p:spPr>
        </p:pic>
      </p:grpSp>
      <p:grpSp>
        <p:nvGrpSpPr>
          <p:cNvPr id="20" name="Group 19"/>
          <p:cNvGrpSpPr/>
          <p:nvPr/>
        </p:nvGrpSpPr>
        <p:grpSpPr>
          <a:xfrm>
            <a:off x="5302899" y="2477894"/>
            <a:ext cx="4847206" cy="2275321"/>
            <a:chOff x="5302899" y="2477894"/>
            <a:chExt cx="4847206" cy="2275321"/>
          </a:xfrm>
        </p:grpSpPr>
        <p:sp>
          <p:nvSpPr>
            <p:cNvPr id="8" name="Rectangle 9"/>
            <p:cNvSpPr/>
            <p:nvPr/>
          </p:nvSpPr>
          <p:spPr>
            <a:xfrm>
              <a:off x="5302899" y="4229995"/>
              <a:ext cx="4847206" cy="523220"/>
            </a:xfrm>
            <a:prstGeom prst="rect">
              <a:avLst/>
            </a:prstGeom>
          </p:spPr>
          <p:txBody>
            <a:bodyPr wrap="square">
              <a:spAutoFit/>
            </a:bodyPr>
            <a:lstStyle/>
            <a:p>
              <a:pPr algn="ctr"/>
              <a:r>
                <a:rPr lang="en-US" sz="2800" dirty="0">
                  <a:solidFill>
                    <a:schemeClr val="accent2"/>
                  </a:solidFill>
                  <a:latin typeface="Gill Sans Light"/>
                  <a:cs typeface="Gill Sans Light"/>
                </a:rPr>
                <a:t>Runtime setup and management</a:t>
              </a:r>
            </a:p>
          </p:txBody>
        </p:sp>
        <p:sp>
          <p:nvSpPr>
            <p:cNvPr id="9" name="TextBox 12"/>
            <p:cNvSpPr txBox="1"/>
            <p:nvPr/>
          </p:nvSpPr>
          <p:spPr>
            <a:xfrm>
              <a:off x="6332111" y="2477894"/>
              <a:ext cx="851896" cy="1354217"/>
            </a:xfrm>
            <a:prstGeom prst="rect">
              <a:avLst/>
            </a:prstGeom>
            <a:noFill/>
          </p:spPr>
          <p:txBody>
            <a:bodyPr wrap="none" lIns="0" tIns="0" rIns="0" bIns="0" rtlCol="0">
              <a:spAutoFit/>
            </a:bodyPr>
            <a:lstStyle/>
            <a:p>
              <a:r>
                <a:rPr lang="en-US" sz="8800" dirty="0" smtClean="0">
                  <a:solidFill>
                    <a:schemeClr val="accent4"/>
                  </a:solidFill>
                  <a:latin typeface="Zapf Dingbats"/>
                  <a:ea typeface="Zapf Dingbats"/>
                  <a:cs typeface="Zapf Dingbats"/>
                  <a:sym typeface="Zapf Dingbats"/>
                </a:rPr>
                <a:t>✓</a:t>
              </a:r>
              <a:endParaRPr lang="en-US" sz="8800" dirty="0" smtClean="0">
                <a:solidFill>
                  <a:schemeClr val="accent4"/>
                </a:solidFill>
                <a:latin typeface="Gill Sans Light"/>
                <a:cs typeface="Gill Sans Light"/>
              </a:endParaRPr>
            </a:p>
          </p:txBody>
        </p:sp>
        <p:pic>
          <p:nvPicPr>
            <p:cNvPr id="17" name="Picture 27"/>
            <p:cNvPicPr>
              <a:picLocks noChangeAspect="1"/>
            </p:cNvPicPr>
            <p:nvPr/>
          </p:nvPicPr>
          <p:blipFill>
            <a:blip r:embed="rId4"/>
            <a:stretch>
              <a:fillRect/>
            </a:stretch>
          </p:blipFill>
          <p:spPr>
            <a:xfrm>
              <a:off x="7290354" y="2710537"/>
              <a:ext cx="1288936" cy="1288936"/>
            </a:xfrm>
            <a:prstGeom prst="rect">
              <a:avLst/>
            </a:prstGeom>
          </p:spPr>
        </p:pic>
      </p:grpSp>
      <p:grpSp>
        <p:nvGrpSpPr>
          <p:cNvPr id="22" name="Group 21"/>
          <p:cNvGrpSpPr/>
          <p:nvPr/>
        </p:nvGrpSpPr>
        <p:grpSpPr>
          <a:xfrm>
            <a:off x="2831517" y="5108376"/>
            <a:ext cx="4240794" cy="2883488"/>
            <a:chOff x="2831517" y="5108376"/>
            <a:chExt cx="4240794" cy="2883488"/>
          </a:xfrm>
        </p:grpSpPr>
        <p:sp>
          <p:nvSpPr>
            <p:cNvPr id="6" name="Rectangle 6"/>
            <p:cNvSpPr/>
            <p:nvPr/>
          </p:nvSpPr>
          <p:spPr>
            <a:xfrm>
              <a:off x="2831517" y="7037757"/>
              <a:ext cx="4240794" cy="954107"/>
            </a:xfrm>
            <a:prstGeom prst="rect">
              <a:avLst/>
            </a:prstGeom>
          </p:spPr>
          <p:txBody>
            <a:bodyPr wrap="square">
              <a:spAutoFit/>
            </a:bodyPr>
            <a:lstStyle/>
            <a:p>
              <a:pPr algn="ctr"/>
              <a:r>
                <a:rPr lang="en-US" sz="2800" dirty="0">
                  <a:solidFill>
                    <a:schemeClr val="accent2"/>
                  </a:solidFill>
                  <a:latin typeface="Gill Sans Light"/>
                  <a:cs typeface="Gill Sans Light"/>
                </a:rPr>
                <a:t>Continuous delivery principles through Delivery</a:t>
              </a:r>
            </a:p>
          </p:txBody>
        </p:sp>
        <p:sp>
          <p:nvSpPr>
            <p:cNvPr id="14" name="TextBox 23"/>
            <p:cNvSpPr txBox="1"/>
            <p:nvPr/>
          </p:nvSpPr>
          <p:spPr>
            <a:xfrm>
              <a:off x="3467628" y="5108376"/>
              <a:ext cx="851896" cy="1354217"/>
            </a:xfrm>
            <a:prstGeom prst="rect">
              <a:avLst/>
            </a:prstGeom>
            <a:noFill/>
          </p:spPr>
          <p:txBody>
            <a:bodyPr wrap="none" lIns="0" tIns="0" rIns="0" bIns="0" rtlCol="0">
              <a:spAutoFit/>
            </a:bodyPr>
            <a:lstStyle/>
            <a:p>
              <a:r>
                <a:rPr lang="en-US" sz="8800" dirty="0" smtClean="0">
                  <a:solidFill>
                    <a:schemeClr val="accent4"/>
                  </a:solidFill>
                  <a:latin typeface="Zapf Dingbats"/>
                  <a:ea typeface="Zapf Dingbats"/>
                  <a:cs typeface="Zapf Dingbats"/>
                  <a:sym typeface="Zapf Dingbats"/>
                </a:rPr>
                <a:t>✓</a:t>
              </a:r>
              <a:endParaRPr lang="en-US" sz="8800" dirty="0" smtClean="0">
                <a:solidFill>
                  <a:schemeClr val="accent4"/>
                </a:solidFill>
                <a:latin typeface="Gill Sans Light"/>
                <a:cs typeface="Gill Sans Light"/>
              </a:endParaRPr>
            </a:p>
          </p:txBody>
        </p:sp>
        <p:pic>
          <p:nvPicPr>
            <p:cNvPr id="18" name="Picture 28"/>
            <p:cNvPicPr>
              <a:picLocks noChangeAspect="1"/>
            </p:cNvPicPr>
            <p:nvPr/>
          </p:nvPicPr>
          <p:blipFill>
            <a:blip r:embed="rId5"/>
            <a:stretch>
              <a:fillRect/>
            </a:stretch>
          </p:blipFill>
          <p:spPr>
            <a:xfrm>
              <a:off x="4406020" y="5400564"/>
              <a:ext cx="1745387" cy="1328012"/>
            </a:xfrm>
            <a:prstGeom prst="rect">
              <a:avLst/>
            </a:prstGeom>
          </p:spPr>
        </p:pic>
      </p:grpSp>
      <p:grpSp>
        <p:nvGrpSpPr>
          <p:cNvPr id="23" name="Group 22"/>
          <p:cNvGrpSpPr/>
          <p:nvPr/>
        </p:nvGrpSpPr>
        <p:grpSpPr>
          <a:xfrm>
            <a:off x="7930200" y="5108376"/>
            <a:ext cx="4567380" cy="2452601"/>
            <a:chOff x="7930200" y="5108376"/>
            <a:chExt cx="4567380" cy="2452601"/>
          </a:xfrm>
        </p:grpSpPr>
        <p:sp>
          <p:nvSpPr>
            <p:cNvPr id="7" name="Rectangle 7"/>
            <p:cNvSpPr/>
            <p:nvPr/>
          </p:nvSpPr>
          <p:spPr>
            <a:xfrm>
              <a:off x="7930200" y="7037757"/>
              <a:ext cx="4567380" cy="523220"/>
            </a:xfrm>
            <a:prstGeom prst="rect">
              <a:avLst/>
            </a:prstGeom>
          </p:spPr>
          <p:txBody>
            <a:bodyPr wrap="square">
              <a:spAutoFit/>
            </a:bodyPr>
            <a:lstStyle/>
            <a:p>
              <a:pPr algn="ctr"/>
              <a:r>
                <a:rPr lang="en-US" sz="2800" dirty="0">
                  <a:solidFill>
                    <a:schemeClr val="accent2"/>
                  </a:solidFill>
                  <a:latin typeface="Gill Sans Light"/>
                  <a:cs typeface="Gill Sans Light"/>
                </a:rPr>
                <a:t>Image building</a:t>
              </a:r>
            </a:p>
          </p:txBody>
        </p:sp>
        <p:sp>
          <p:nvSpPr>
            <p:cNvPr id="15" name="TextBox 26"/>
            <p:cNvSpPr txBox="1"/>
            <p:nvPr/>
          </p:nvSpPr>
          <p:spPr>
            <a:xfrm>
              <a:off x="9148027" y="5108376"/>
              <a:ext cx="851896" cy="1354217"/>
            </a:xfrm>
            <a:prstGeom prst="rect">
              <a:avLst/>
            </a:prstGeom>
            <a:noFill/>
          </p:spPr>
          <p:txBody>
            <a:bodyPr wrap="none" lIns="0" tIns="0" rIns="0" bIns="0" rtlCol="0">
              <a:spAutoFit/>
            </a:bodyPr>
            <a:lstStyle/>
            <a:p>
              <a:r>
                <a:rPr lang="en-US" sz="8800" dirty="0" smtClean="0">
                  <a:solidFill>
                    <a:schemeClr val="accent4"/>
                  </a:solidFill>
                  <a:latin typeface="Zapf Dingbats"/>
                  <a:ea typeface="Zapf Dingbats"/>
                  <a:cs typeface="Zapf Dingbats"/>
                  <a:sym typeface="Zapf Dingbats"/>
                </a:rPr>
                <a:t>✓</a:t>
              </a:r>
              <a:endParaRPr lang="en-US" sz="8800" dirty="0" smtClean="0">
                <a:solidFill>
                  <a:schemeClr val="accent4"/>
                </a:solidFill>
                <a:latin typeface="Gill Sans Light"/>
                <a:cs typeface="Gill Sans Light"/>
              </a:endParaRPr>
            </a:p>
          </p:txBody>
        </p:sp>
        <p:pic>
          <p:nvPicPr>
            <p:cNvPr id="19" name="Picture 29"/>
            <p:cNvPicPr>
              <a:picLocks noChangeAspect="1"/>
            </p:cNvPicPr>
            <p:nvPr/>
          </p:nvPicPr>
          <p:blipFill>
            <a:blip r:embed="rId6"/>
            <a:stretch>
              <a:fillRect/>
            </a:stretch>
          </p:blipFill>
          <p:spPr>
            <a:xfrm>
              <a:off x="9999923" y="5243917"/>
              <a:ext cx="1388253" cy="1484659"/>
            </a:xfrm>
            <a:prstGeom prst="rect">
              <a:avLst/>
            </a:prstGeom>
          </p:spPr>
        </p:pic>
      </p:grpSp>
    </p:spTree>
    <p:extLst>
      <p:ext uri="{BB962C8B-B14F-4D97-AF65-F5344CB8AC3E}">
        <p14:creationId xmlns:p14="http://schemas.microsoft.com/office/powerpoint/2010/main" val="80978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dissolv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resources are available?</a:t>
            </a:r>
            <a:endParaRPr lang="en-US" b="1" dirty="0"/>
          </a:p>
        </p:txBody>
      </p:sp>
      <p:sp>
        <p:nvSpPr>
          <p:cNvPr id="5" name="TextBox 3"/>
          <p:cNvSpPr txBox="1"/>
          <p:nvPr/>
        </p:nvSpPr>
        <p:spPr>
          <a:xfrm>
            <a:off x="2466105" y="1745672"/>
            <a:ext cx="10712420" cy="5539978"/>
          </a:xfrm>
          <a:prstGeom prst="rect">
            <a:avLst/>
          </a:prstGeom>
          <a:noFill/>
        </p:spPr>
        <p:txBody>
          <a:bodyPr wrap="none" lIns="0" tIns="0" rIns="0" bIns="0" rtlCol="0">
            <a:spAutoFit/>
          </a:bodyPr>
          <a:lstStyle/>
          <a:p>
            <a:r>
              <a:rPr lang="en-US" sz="4000" dirty="0">
                <a:solidFill>
                  <a:schemeClr val="accent2"/>
                </a:solidFill>
                <a:latin typeface="Gill Sans Light"/>
                <a:cs typeface="Gill Sans Light"/>
              </a:rPr>
              <a:t>Documentation on the </a:t>
            </a:r>
            <a:r>
              <a:rPr lang="en-US" sz="4000" dirty="0" err="1">
                <a:solidFill>
                  <a:schemeClr val="accent2"/>
                </a:solidFill>
                <a:latin typeface="Gill Sans Light"/>
                <a:cs typeface="Gill Sans Light"/>
              </a:rPr>
              <a:t>docs.chef.io</a:t>
            </a:r>
            <a:r>
              <a:rPr lang="en-US" sz="4000" dirty="0">
                <a:solidFill>
                  <a:schemeClr val="accent2"/>
                </a:solidFill>
                <a:latin typeface="Gill Sans Light"/>
                <a:cs typeface="Gill Sans Light"/>
              </a:rPr>
              <a:t> website</a:t>
            </a:r>
          </a:p>
          <a:p>
            <a:endParaRPr lang="en-US" sz="4000" dirty="0">
              <a:solidFill>
                <a:schemeClr val="accent2"/>
              </a:solidFill>
              <a:latin typeface="Gill Sans Light"/>
              <a:cs typeface="Gill Sans Light"/>
            </a:endParaRPr>
          </a:p>
          <a:p>
            <a:r>
              <a:rPr lang="en-US" sz="4000" dirty="0">
                <a:solidFill>
                  <a:schemeClr val="accent2"/>
                </a:solidFill>
                <a:latin typeface="Gill Sans Light"/>
                <a:cs typeface="Gill Sans Light"/>
              </a:rPr>
              <a:t>Test kitchen </a:t>
            </a:r>
            <a:r>
              <a:rPr lang="en-US" sz="4000" dirty="0" err="1">
                <a:solidFill>
                  <a:schemeClr val="accent2"/>
                </a:solidFill>
                <a:latin typeface="Gill Sans Light"/>
                <a:cs typeface="Gill Sans Light"/>
              </a:rPr>
              <a:t>Docker</a:t>
            </a:r>
            <a:r>
              <a:rPr lang="en-US" sz="4000" dirty="0">
                <a:solidFill>
                  <a:schemeClr val="accent2"/>
                </a:solidFill>
                <a:latin typeface="Gill Sans Light"/>
                <a:cs typeface="Gill Sans Light"/>
              </a:rPr>
              <a:t> </a:t>
            </a:r>
            <a:r>
              <a:rPr lang="en-US" sz="4000" dirty="0" smtClean="0">
                <a:solidFill>
                  <a:schemeClr val="accent2"/>
                </a:solidFill>
                <a:latin typeface="Gill Sans Light"/>
                <a:cs typeface="Gill Sans Light"/>
              </a:rPr>
              <a:t>driver</a:t>
            </a:r>
          </a:p>
          <a:p>
            <a:endParaRPr lang="en-US" sz="4000" dirty="0">
              <a:solidFill>
                <a:schemeClr val="accent2"/>
              </a:solidFill>
              <a:latin typeface="Gill Sans Light"/>
              <a:cs typeface="Gill Sans Light"/>
            </a:endParaRPr>
          </a:p>
          <a:p>
            <a:r>
              <a:rPr lang="en-US" sz="4000" dirty="0" err="1" smtClean="0">
                <a:solidFill>
                  <a:schemeClr val="accent2"/>
                </a:solidFill>
                <a:latin typeface="Gill Sans Light"/>
                <a:cs typeface="Gill Sans Light"/>
              </a:rPr>
              <a:t>Docker</a:t>
            </a:r>
            <a:r>
              <a:rPr lang="en-US" sz="4000" dirty="0" smtClean="0">
                <a:solidFill>
                  <a:schemeClr val="accent2"/>
                </a:solidFill>
                <a:latin typeface="Gill Sans Light"/>
                <a:cs typeface="Gill Sans Light"/>
              </a:rPr>
              <a:t> community cookbook in Supermarket</a:t>
            </a:r>
          </a:p>
          <a:p>
            <a:endParaRPr lang="en-US" sz="4000" dirty="0">
              <a:solidFill>
                <a:schemeClr val="accent2"/>
              </a:solidFill>
              <a:latin typeface="Gill Sans Light"/>
              <a:cs typeface="Gill Sans Light"/>
            </a:endParaRPr>
          </a:p>
          <a:p>
            <a:r>
              <a:rPr lang="en-US" sz="4000" dirty="0" err="1" smtClean="0">
                <a:solidFill>
                  <a:schemeClr val="accent2"/>
                </a:solidFill>
                <a:latin typeface="Gill Sans Light"/>
                <a:cs typeface="Gill Sans Light"/>
              </a:rPr>
              <a:t>Kubernetes</a:t>
            </a:r>
            <a:r>
              <a:rPr lang="en-US" sz="4000" dirty="0" smtClean="0">
                <a:solidFill>
                  <a:schemeClr val="accent2"/>
                </a:solidFill>
                <a:latin typeface="Gill Sans Light"/>
                <a:cs typeface="Gill Sans Light"/>
              </a:rPr>
              <a:t> and </a:t>
            </a:r>
            <a:r>
              <a:rPr lang="en-US" sz="4000" dirty="0" err="1" smtClean="0">
                <a:solidFill>
                  <a:schemeClr val="accent2"/>
                </a:solidFill>
                <a:latin typeface="Gill Sans Light"/>
                <a:cs typeface="Gill Sans Light"/>
              </a:rPr>
              <a:t>Mesos</a:t>
            </a:r>
            <a:r>
              <a:rPr lang="en-US" sz="4000" dirty="0" smtClean="0">
                <a:solidFill>
                  <a:schemeClr val="accent2"/>
                </a:solidFill>
                <a:latin typeface="Gill Sans Light"/>
                <a:cs typeface="Gill Sans Light"/>
              </a:rPr>
              <a:t> cookbooks also available</a:t>
            </a:r>
          </a:p>
          <a:p>
            <a:endParaRPr lang="en-US" sz="4000" dirty="0">
              <a:solidFill>
                <a:schemeClr val="accent2"/>
              </a:solidFill>
              <a:latin typeface="Gill Sans Light"/>
              <a:cs typeface="Gill Sans Light"/>
            </a:endParaRPr>
          </a:p>
          <a:p>
            <a:r>
              <a:rPr lang="en-US" sz="4000" dirty="0" err="1" smtClean="0">
                <a:solidFill>
                  <a:schemeClr val="accent2"/>
                </a:solidFill>
                <a:latin typeface="Gill Sans Light"/>
                <a:cs typeface="Gill Sans Light"/>
              </a:rPr>
              <a:t>Docker</a:t>
            </a:r>
            <a:r>
              <a:rPr lang="en-US" sz="4000" dirty="0" smtClean="0">
                <a:solidFill>
                  <a:schemeClr val="accent2"/>
                </a:solidFill>
                <a:latin typeface="Gill Sans Light"/>
                <a:cs typeface="Gill Sans Light"/>
              </a:rPr>
              <a:t> API Ruby gem for API interactions in a recipe</a:t>
            </a:r>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106" y="6486002"/>
            <a:ext cx="855255" cy="855255"/>
          </a:xfrm>
          <a:prstGeom prst="rect">
            <a:avLst/>
          </a:prstGeom>
        </p:spPr>
      </p:pic>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250" y="4083611"/>
            <a:ext cx="855598" cy="855598"/>
          </a:xfrm>
          <a:prstGeom prst="rect">
            <a:avLst/>
          </a:prstGeom>
        </p:spPr>
      </p:pic>
      <p:pic>
        <p:nvPicPr>
          <p:cNvPr id="8"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780" y="1637982"/>
            <a:ext cx="841400" cy="841400"/>
          </a:xfrm>
          <a:prstGeom prst="rect">
            <a:avLst/>
          </a:prstGeom>
        </p:spPr>
      </p:pic>
      <p:pic>
        <p:nvPicPr>
          <p:cNvPr id="9"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4302" y="5306118"/>
            <a:ext cx="845059" cy="845059"/>
          </a:xfrm>
          <a:prstGeom prst="rect">
            <a:avLst/>
          </a:prstGeom>
        </p:spPr>
      </p:pic>
      <p:pic>
        <p:nvPicPr>
          <p:cNvPr id="10"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7250" y="2829321"/>
            <a:ext cx="996058" cy="996058"/>
          </a:xfrm>
          <a:prstGeom prst="rect">
            <a:avLst/>
          </a:prstGeom>
        </p:spPr>
      </p:pic>
    </p:spTree>
    <p:extLst>
      <p:ext uri="{BB962C8B-B14F-4D97-AF65-F5344CB8AC3E}">
        <p14:creationId xmlns:p14="http://schemas.microsoft.com/office/powerpoint/2010/main" val="4498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But there were more challenges!</a:t>
            </a:r>
            <a:endParaRPr lang="en-US" b="1" dirty="0"/>
          </a:p>
        </p:txBody>
      </p:sp>
      <p:sp>
        <p:nvSpPr>
          <p:cNvPr id="4" name="Text Placeholder 3"/>
          <p:cNvSpPr>
            <a:spLocks noGrp="1"/>
          </p:cNvSpPr>
          <p:nvPr>
            <p:ph type="body" sz="quarter" idx="10"/>
          </p:nvPr>
        </p:nvSpPr>
        <p:spPr/>
        <p:txBody>
          <a:bodyPr/>
          <a:lstStyle/>
          <a:p>
            <a:r>
              <a:rPr lang="en-US" dirty="0" smtClean="0"/>
              <a:t>That</a:t>
            </a:r>
            <a:r>
              <a:rPr lang="mr-IN" dirty="0" smtClean="0"/>
              <a:t>’</a:t>
            </a:r>
            <a:r>
              <a:rPr lang="en-US" dirty="0" smtClean="0"/>
              <a:t>s what we call the “learning cliff”</a:t>
            </a:r>
            <a:endParaRPr lang="en-US" dirty="0"/>
          </a:p>
        </p:txBody>
      </p:sp>
      <p:grpSp>
        <p:nvGrpSpPr>
          <p:cNvPr id="16" name="Group 15"/>
          <p:cNvGrpSpPr/>
          <p:nvPr/>
        </p:nvGrpSpPr>
        <p:grpSpPr>
          <a:xfrm>
            <a:off x="609600" y="2592887"/>
            <a:ext cx="9144000" cy="5143499"/>
            <a:chOff x="609600" y="2592887"/>
            <a:chExt cx="9144000" cy="5143499"/>
          </a:xfrm>
        </p:grpSpPr>
        <p:pic>
          <p:nvPicPr>
            <p:cNvPr id="5" name="Shape 104"/>
            <p:cNvPicPr preferRelativeResize="0"/>
            <p:nvPr/>
          </p:nvPicPr>
          <p:blipFill rotWithShape="1">
            <a:blip r:embed="rId2">
              <a:alphaModFix amt="60000"/>
            </a:blip>
            <a:srcRect t="10929"/>
            <a:stretch/>
          </p:blipFill>
          <p:spPr>
            <a:xfrm>
              <a:off x="609600" y="2592887"/>
              <a:ext cx="9144000" cy="5143499"/>
            </a:xfrm>
            <a:prstGeom prst="rect">
              <a:avLst/>
            </a:prstGeom>
            <a:noFill/>
            <a:ln w="9525" cap="flat" cmpd="sng">
              <a:solidFill>
                <a:srgbClr val="CCCCCC"/>
              </a:solidFill>
              <a:prstDash val="solid"/>
              <a:round/>
              <a:headEnd type="none" w="med" len="med"/>
              <a:tailEnd type="none" w="med" len="med"/>
            </a:ln>
          </p:spPr>
        </p:pic>
        <p:sp>
          <p:nvSpPr>
            <p:cNvPr id="11" name="Shape 105"/>
            <p:cNvSpPr txBox="1"/>
            <p:nvPr/>
          </p:nvSpPr>
          <p:spPr>
            <a:xfrm>
              <a:off x="6415781" y="3547336"/>
              <a:ext cx="2366400" cy="3234600"/>
            </a:xfrm>
            <a:prstGeom prst="rect">
              <a:avLst/>
            </a:prstGeom>
            <a:no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a:solidFill>
                    <a:srgbClr val="FFFFFF"/>
                  </a:solidFill>
                </a:rPr>
                <a:t>Security</a:t>
              </a:r>
            </a:p>
            <a:p>
              <a:pPr lvl="0" algn="ctr" rtl="0">
                <a:spcBef>
                  <a:spcPts val="0"/>
                </a:spcBef>
                <a:buNone/>
              </a:pPr>
              <a:r>
                <a:rPr lang="en" sz="1800">
                  <a:solidFill>
                    <a:srgbClr val="FFFFFF"/>
                  </a:solidFill>
                </a:rPr>
                <a:t>Code Quality</a:t>
              </a:r>
            </a:p>
            <a:p>
              <a:pPr lvl="0" algn="ctr" rtl="0">
                <a:spcBef>
                  <a:spcPts val="0"/>
                </a:spcBef>
                <a:buNone/>
              </a:pPr>
              <a:r>
                <a:rPr lang="en" sz="1800">
                  <a:solidFill>
                    <a:srgbClr val="FFFFFF"/>
                  </a:solidFill>
                </a:rPr>
                <a:t>Container Hosting</a:t>
              </a:r>
            </a:p>
            <a:p>
              <a:pPr lvl="0" algn="ctr" rtl="0">
                <a:spcBef>
                  <a:spcPts val="0"/>
                </a:spcBef>
                <a:buNone/>
              </a:pPr>
              <a:r>
                <a:rPr lang="en" sz="1800">
                  <a:solidFill>
                    <a:srgbClr val="FFFFFF"/>
                  </a:solidFill>
                </a:rPr>
                <a:t>Peer Discovery</a:t>
              </a:r>
            </a:p>
            <a:p>
              <a:pPr lvl="0" algn="ctr" rtl="0">
                <a:spcBef>
                  <a:spcPts val="0"/>
                </a:spcBef>
                <a:buNone/>
              </a:pPr>
              <a:r>
                <a:rPr lang="en" sz="1800">
                  <a:solidFill>
                    <a:srgbClr val="FFFFFF"/>
                  </a:solidFill>
                </a:rPr>
                <a:t>Config Changes</a:t>
              </a:r>
            </a:p>
            <a:p>
              <a:pPr lvl="0" algn="ctr" rtl="0">
                <a:spcBef>
                  <a:spcPts val="0"/>
                </a:spcBef>
                <a:buNone/>
              </a:pPr>
              <a:r>
                <a:rPr lang="en" sz="1800">
                  <a:solidFill>
                    <a:srgbClr val="FFFFFF"/>
                  </a:solidFill>
                </a:rPr>
                <a:t>Supervision</a:t>
              </a:r>
            </a:p>
            <a:p>
              <a:pPr lvl="0" algn="ctr" rtl="0">
                <a:spcBef>
                  <a:spcPts val="0"/>
                </a:spcBef>
                <a:buNone/>
              </a:pPr>
              <a:r>
                <a:rPr lang="en" sz="1800">
                  <a:solidFill>
                    <a:srgbClr val="FFFFFF"/>
                  </a:solidFill>
                </a:rPr>
                <a:t>Monitoring</a:t>
              </a:r>
            </a:p>
            <a:p>
              <a:pPr lvl="0" algn="ctr" rtl="0">
                <a:spcBef>
                  <a:spcPts val="0"/>
                </a:spcBef>
                <a:buNone/>
              </a:pPr>
              <a:r>
                <a:rPr lang="en" sz="1800">
                  <a:solidFill>
                    <a:srgbClr val="FFFFFF"/>
                  </a:solidFill>
                </a:rPr>
                <a:t>Rolling Deployment</a:t>
              </a:r>
            </a:p>
            <a:p>
              <a:pPr lvl="0" algn="ctr" rtl="0">
                <a:spcBef>
                  <a:spcPts val="0"/>
                </a:spcBef>
                <a:buNone/>
              </a:pPr>
              <a:r>
                <a:rPr lang="en" sz="1800">
                  <a:solidFill>
                    <a:srgbClr val="FFFFFF"/>
                  </a:solidFill>
                </a:rPr>
                <a:t>Networking</a:t>
              </a:r>
            </a:p>
            <a:p>
              <a:pPr lvl="0" algn="ctr" rtl="0">
                <a:spcBef>
                  <a:spcPts val="0"/>
                </a:spcBef>
                <a:buNone/>
              </a:pPr>
              <a:r>
                <a:rPr lang="en" sz="1800">
                  <a:solidFill>
                    <a:srgbClr val="FFFFFF"/>
                  </a:solidFill>
                </a:rPr>
                <a:t>Internal Registry</a:t>
              </a:r>
            </a:p>
            <a:p>
              <a:pPr lvl="0" algn="ctr" rtl="0">
                <a:spcBef>
                  <a:spcPts val="0"/>
                </a:spcBef>
                <a:buNone/>
              </a:pPr>
              <a:r>
                <a:rPr lang="en" sz="1800">
                  <a:solidFill>
                    <a:srgbClr val="FFFFFF"/>
                  </a:solidFill>
                </a:rPr>
                <a:t>Workload Placement</a:t>
              </a:r>
            </a:p>
          </p:txBody>
        </p:sp>
        <p:sp>
          <p:nvSpPr>
            <p:cNvPr id="12" name="Shape 106"/>
            <p:cNvSpPr txBox="1"/>
            <p:nvPr/>
          </p:nvSpPr>
          <p:spPr>
            <a:xfrm>
              <a:off x="6415781" y="2871312"/>
              <a:ext cx="2366399" cy="462900"/>
            </a:xfrm>
            <a:prstGeom prst="rect">
              <a:avLst/>
            </a:prstGeom>
            <a:solidFill>
              <a:srgbClr val="CCCCCC"/>
            </a:solidFill>
            <a:ln w="9525" cap="flat" cmpd="sng">
              <a:solidFill>
                <a:srgbClr val="CCCCCC"/>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dirty="0"/>
                <a:t>Production</a:t>
              </a:r>
            </a:p>
          </p:txBody>
        </p:sp>
        <p:sp>
          <p:nvSpPr>
            <p:cNvPr id="13" name="Shape 107"/>
            <p:cNvSpPr/>
            <p:nvPr/>
          </p:nvSpPr>
          <p:spPr>
            <a:xfrm>
              <a:off x="5078790" y="4194336"/>
              <a:ext cx="1122400" cy="2156950"/>
            </a:xfrm>
            <a:custGeom>
              <a:avLst/>
              <a:gdLst/>
              <a:ahLst/>
              <a:cxnLst/>
              <a:rect l="0" t="0" r="0" b="0"/>
              <a:pathLst>
                <a:path w="44896" h="86278" extrusionOk="0">
                  <a:moveTo>
                    <a:pt x="0" y="86278"/>
                  </a:moveTo>
                  <a:cubicBezTo>
                    <a:pt x="4749" y="84456"/>
                    <a:pt x="21016" y="89726"/>
                    <a:pt x="28499" y="75347"/>
                  </a:cubicBezTo>
                  <a:cubicBezTo>
                    <a:pt x="35981" y="60967"/>
                    <a:pt x="42163" y="12557"/>
                    <a:pt x="44896" y="0"/>
                  </a:cubicBezTo>
                </a:path>
              </a:pathLst>
            </a:custGeom>
            <a:noFill/>
            <a:ln w="38100" cap="flat" cmpd="sng">
              <a:solidFill>
                <a:srgbClr val="CCCCCC"/>
              </a:solidFill>
              <a:prstDash val="solid"/>
              <a:round/>
              <a:headEnd type="none" w="lg" len="lg"/>
              <a:tailEnd type="triangle" w="lg" len="lg"/>
            </a:ln>
          </p:spPr>
        </p:sp>
        <p:sp>
          <p:nvSpPr>
            <p:cNvPr id="14" name="Shape 108"/>
            <p:cNvSpPr/>
            <p:nvPr/>
          </p:nvSpPr>
          <p:spPr>
            <a:xfrm>
              <a:off x="609600" y="6351286"/>
              <a:ext cx="4254600" cy="1385100"/>
            </a:xfrm>
            <a:prstGeom prst="rect">
              <a:avLst/>
            </a:prstGeom>
            <a:solidFill>
              <a:schemeClr val="dk2"/>
            </a:solidFill>
            <a:ln>
              <a:noFill/>
            </a:ln>
          </p:spPr>
          <p:txBody>
            <a:bodyPr lIns="91425" tIns="91425" rIns="91425" bIns="91425" anchor="ctr" anchorCtr="0">
              <a:noAutofit/>
            </a:bodyPr>
            <a:lstStyle/>
            <a:p>
              <a:pPr lvl="0" algn="ctr" rtl="0">
                <a:lnSpc>
                  <a:spcPct val="90000"/>
                </a:lnSpc>
                <a:spcBef>
                  <a:spcPts val="0"/>
                </a:spcBef>
                <a:buClr>
                  <a:schemeClr val="dk1"/>
                </a:buClr>
                <a:buSzPct val="40740"/>
                <a:buFont typeface="Arial"/>
                <a:buNone/>
              </a:pPr>
              <a:r>
                <a:rPr lang="en" sz="2700">
                  <a:solidFill>
                    <a:schemeClr val="lt1"/>
                  </a:solidFill>
                  <a:latin typeface="Gill Sans"/>
                  <a:ea typeface="Gill Sans"/>
                  <a:cs typeface="Gill Sans"/>
                  <a:sym typeface="Gill Sans"/>
                </a:rPr>
                <a:t>The Container Learning Cliff</a:t>
              </a:r>
            </a:p>
          </p:txBody>
        </p:sp>
        <p:sp>
          <p:nvSpPr>
            <p:cNvPr id="15" name="Shape 109"/>
            <p:cNvSpPr txBox="1"/>
            <p:nvPr/>
          </p:nvSpPr>
          <p:spPr>
            <a:xfrm>
              <a:off x="6415781" y="6995062"/>
              <a:ext cx="2366399" cy="462900"/>
            </a:xfrm>
            <a:prstGeom prst="rect">
              <a:avLst/>
            </a:prstGeom>
            <a:solidFill>
              <a:srgbClr val="CCCCCC"/>
            </a:solidFill>
            <a:ln w="9525" cap="flat" cmpd="sng">
              <a:solidFill>
                <a:srgbClr val="CCCCCC"/>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dirty="0"/>
                <a:t>Development</a:t>
              </a:r>
            </a:p>
          </p:txBody>
        </p:sp>
      </p:grpSp>
    </p:spTree>
    <p:extLst>
      <p:ext uri="{BB962C8B-B14F-4D97-AF65-F5344CB8AC3E}">
        <p14:creationId xmlns:p14="http://schemas.microsoft.com/office/powerpoint/2010/main" val="97934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Infrastructure first deployments</a:t>
            </a:r>
            <a:endParaRPr lang="en-US" b="1" dirty="0"/>
          </a:p>
        </p:txBody>
      </p:sp>
      <p:pic>
        <p:nvPicPr>
          <p:cNvPr id="17" name="Shape 122"/>
          <p:cNvPicPr preferRelativeResize="0"/>
          <p:nvPr/>
        </p:nvPicPr>
        <p:blipFill>
          <a:blip r:embed="rId2">
            <a:alphaModFix/>
          </a:blip>
          <a:stretch>
            <a:fillRect/>
          </a:stretch>
        </p:blipFill>
        <p:spPr>
          <a:xfrm>
            <a:off x="609600" y="1503123"/>
            <a:ext cx="10425830" cy="6338770"/>
          </a:xfrm>
          <a:prstGeom prst="rect">
            <a:avLst/>
          </a:prstGeom>
          <a:noFill/>
          <a:ln>
            <a:noFill/>
          </a:ln>
        </p:spPr>
      </p:pic>
    </p:spTree>
    <p:extLst>
      <p:ext uri="{BB962C8B-B14F-4D97-AF65-F5344CB8AC3E}">
        <p14:creationId xmlns:p14="http://schemas.microsoft.com/office/powerpoint/2010/main" val="22174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noFill/>
          <a:ln>
            <a:noFill/>
          </a:ln>
        </p:spPr>
        <p:txBody>
          <a:bodyPr/>
          <a:lstStyle/>
          <a:p>
            <a:r>
              <a:rPr lang="en" dirty="0"/>
              <a:t>Most approaches, including containers, start with an infrastructure-first approach</a:t>
            </a:r>
            <a:endParaRPr lang="de-DE" dirty="0"/>
          </a:p>
          <a:p>
            <a:r>
              <a:rPr lang="en" dirty="0"/>
              <a:t>The operating system and platform choices matter up-front and they are tightly bound to decisions made in your application code</a:t>
            </a:r>
            <a:endParaRPr lang="de-DE" dirty="0"/>
          </a:p>
          <a:p>
            <a:r>
              <a:rPr lang="en" dirty="0"/>
              <a:t>A bunch of independent tools to bring your app to life</a:t>
            </a:r>
            <a:endParaRPr lang="de-DE" dirty="0"/>
          </a:p>
          <a:p>
            <a:r>
              <a:rPr lang="en" dirty="0"/>
              <a:t>Those choices are different based upon your platform</a:t>
            </a:r>
            <a:endParaRPr lang="de-DE" dirty="0"/>
          </a:p>
          <a:p>
            <a:r>
              <a:rPr lang="en" dirty="0"/>
              <a:t>you’re still committed to using the toolset for that platform and developing the way that platform wants you to code</a:t>
            </a:r>
            <a:endParaRPr lang="en-US" dirty="0"/>
          </a:p>
        </p:txBody>
      </p:sp>
      <p:sp>
        <p:nvSpPr>
          <p:cNvPr id="5" name="Title 1"/>
          <p:cNvSpPr>
            <a:spLocks noGrp="1"/>
          </p:cNvSpPr>
          <p:nvPr>
            <p:ph type="title"/>
          </p:nvPr>
        </p:nvSpPr>
        <p:spPr>
          <a:xfrm>
            <a:off x="609602" y="548642"/>
            <a:ext cx="13411200" cy="609397"/>
          </a:xfrm>
        </p:spPr>
        <p:txBody>
          <a:bodyPr/>
          <a:lstStyle/>
          <a:p>
            <a:r>
              <a:rPr lang="en-US" b="1" dirty="0" smtClean="0"/>
              <a:t>Infrastructure first deployments</a:t>
            </a:r>
            <a:endParaRPr lang="en-US" b="1" dirty="0"/>
          </a:p>
        </p:txBody>
      </p:sp>
    </p:spTree>
    <p:extLst>
      <p:ext uri="{BB962C8B-B14F-4D97-AF65-F5344CB8AC3E}">
        <p14:creationId xmlns:p14="http://schemas.microsoft.com/office/powerpoint/2010/main" val="290040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Application first approach</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2" y="1791221"/>
            <a:ext cx="10171480" cy="5937337"/>
          </a:xfrm>
          <a:prstGeom prst="rect">
            <a:avLst/>
          </a:prstGeom>
        </p:spPr>
      </p:pic>
    </p:spTree>
    <p:extLst>
      <p:ext uri="{BB962C8B-B14F-4D97-AF65-F5344CB8AC3E}">
        <p14:creationId xmlns:p14="http://schemas.microsoft.com/office/powerpoint/2010/main" val="133562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Application first approach</a:t>
            </a:r>
            <a:endParaRPr lang="en-US" b="1" dirty="0"/>
          </a:p>
        </p:txBody>
      </p:sp>
      <p:sp>
        <p:nvSpPr>
          <p:cNvPr id="2" name="Text Placeholder 1"/>
          <p:cNvSpPr>
            <a:spLocks noGrp="1"/>
          </p:cNvSpPr>
          <p:nvPr>
            <p:ph type="body" sz="quarter" idx="10"/>
          </p:nvPr>
        </p:nvSpPr>
        <p:spPr/>
        <p:txBody>
          <a:bodyPr/>
          <a:lstStyle/>
          <a:p>
            <a:r>
              <a:rPr lang="en-US" dirty="0" smtClean="0"/>
              <a:t>Take an </a:t>
            </a:r>
            <a:r>
              <a:rPr lang="en-US" dirty="0"/>
              <a:t>application, wrap it in a layer of application </a:t>
            </a:r>
            <a:r>
              <a:rPr lang="en-US" dirty="0" smtClean="0"/>
              <a:t>automation</a:t>
            </a:r>
          </a:p>
          <a:p>
            <a:r>
              <a:rPr lang="en-US" dirty="0"/>
              <a:t>T</a:t>
            </a:r>
            <a:r>
              <a:rPr lang="en-US" dirty="0" smtClean="0"/>
              <a:t>he </a:t>
            </a:r>
            <a:r>
              <a:rPr lang="en-US" dirty="0"/>
              <a:t>resulting package can be deployed on the infrastructure or runtime that suits it </a:t>
            </a:r>
            <a:r>
              <a:rPr lang="en-US" dirty="0" smtClean="0"/>
              <a:t>best</a:t>
            </a:r>
          </a:p>
          <a:p>
            <a:pPr lvl="1"/>
            <a:r>
              <a:rPr lang="en-US" dirty="0" err="1" smtClean="0"/>
              <a:t>Docker</a:t>
            </a:r>
            <a:r>
              <a:rPr lang="en-US" dirty="0" smtClean="0"/>
              <a:t>, </a:t>
            </a:r>
            <a:r>
              <a:rPr lang="en-US" dirty="0" err="1" smtClean="0"/>
              <a:t>Kubernetes</a:t>
            </a:r>
            <a:r>
              <a:rPr lang="en-US" dirty="0" smtClean="0"/>
              <a:t>, </a:t>
            </a:r>
            <a:r>
              <a:rPr lang="en-US" dirty="0" err="1" smtClean="0"/>
              <a:t>Mesos</a:t>
            </a:r>
            <a:r>
              <a:rPr lang="en-US" dirty="0" smtClean="0"/>
              <a:t> etc.</a:t>
            </a:r>
          </a:p>
          <a:p>
            <a:r>
              <a:rPr lang="en-US" dirty="0" smtClean="0"/>
              <a:t>If </a:t>
            </a:r>
            <a:r>
              <a:rPr lang="en-US" dirty="0"/>
              <a:t>your application has hard requirements on physical infrastructure (SAN settings, network topologies, GPUs, etc.), you can deploy it there, and manage it the same way you manage the software that deploys on top of a </a:t>
            </a:r>
            <a:r>
              <a:rPr lang="en-US" dirty="0" err="1"/>
              <a:t>PaaS</a:t>
            </a:r>
            <a:r>
              <a:rPr lang="en-US" dirty="0"/>
              <a:t>, or in a container.</a:t>
            </a:r>
          </a:p>
        </p:txBody>
      </p:sp>
    </p:spTree>
    <p:extLst>
      <p:ext uri="{BB962C8B-B14F-4D97-AF65-F5344CB8AC3E}">
        <p14:creationId xmlns:p14="http://schemas.microsoft.com/office/powerpoint/2010/main" val="15677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dissolve">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Overview</a:t>
            </a:r>
            <a:endParaRPr lang="en-US" b="1" dirty="0"/>
          </a:p>
        </p:txBody>
      </p:sp>
      <p:sp>
        <p:nvSpPr>
          <p:cNvPr id="3" name="Text Placeholder 2"/>
          <p:cNvSpPr>
            <a:spLocks noGrp="1"/>
          </p:cNvSpPr>
          <p:nvPr>
            <p:ph type="body" sz="quarter" idx="10"/>
          </p:nvPr>
        </p:nvSpPr>
        <p:spPr>
          <a:xfrm>
            <a:off x="609600" y="1670583"/>
            <a:ext cx="13408762" cy="4811358"/>
          </a:xfrm>
        </p:spPr>
        <p:txBody>
          <a:bodyPr/>
          <a:lstStyle/>
          <a:p>
            <a:r>
              <a:rPr lang="de-DE" b="1" dirty="0" smtClean="0"/>
              <a:t>Enterprise IT </a:t>
            </a:r>
            <a:r>
              <a:rPr lang="mr-IN" dirty="0" smtClean="0"/>
              <a:t>–</a:t>
            </a:r>
            <a:r>
              <a:rPr lang="de-DE" dirty="0" smtClean="0"/>
              <a:t> </a:t>
            </a:r>
            <a:r>
              <a:rPr lang="de-DE" dirty="0" err="1" smtClean="0"/>
              <a:t>What</a:t>
            </a:r>
            <a:r>
              <a:rPr lang="de-DE" dirty="0" smtClean="0"/>
              <a:t> </a:t>
            </a:r>
            <a:r>
              <a:rPr lang="de-DE" dirty="0" err="1" smtClean="0"/>
              <a:t>is</a:t>
            </a:r>
            <a:r>
              <a:rPr lang="de-DE" dirty="0" smtClean="0"/>
              <a:t> Enterprise </a:t>
            </a:r>
            <a:r>
              <a:rPr lang="de-DE" dirty="0" err="1" smtClean="0"/>
              <a:t>and</a:t>
            </a:r>
            <a:r>
              <a:rPr lang="de-DE" dirty="0" smtClean="0"/>
              <a:t> </a:t>
            </a:r>
            <a:r>
              <a:rPr lang="de-DE" dirty="0" err="1" smtClean="0"/>
              <a:t>what</a:t>
            </a:r>
            <a:r>
              <a:rPr lang="de-DE" dirty="0" smtClean="0"/>
              <a:t> </a:t>
            </a:r>
            <a:r>
              <a:rPr lang="de-DE" dirty="0" err="1" smtClean="0"/>
              <a:t>are</a:t>
            </a:r>
            <a:r>
              <a:rPr lang="de-DE" dirty="0" smtClean="0"/>
              <a:t> </a:t>
            </a:r>
            <a:r>
              <a:rPr lang="de-DE" dirty="0" err="1" smtClean="0"/>
              <a:t>their</a:t>
            </a:r>
            <a:r>
              <a:rPr lang="de-DE" dirty="0" smtClean="0"/>
              <a:t> </a:t>
            </a:r>
            <a:r>
              <a:rPr lang="de-DE" dirty="0" err="1" smtClean="0"/>
              <a:t>challenges</a:t>
            </a:r>
            <a:endParaRPr lang="de-DE" dirty="0" smtClean="0"/>
          </a:p>
          <a:p>
            <a:endParaRPr lang="de-DE" dirty="0" smtClean="0"/>
          </a:p>
          <a:p>
            <a:r>
              <a:rPr lang="de-DE" b="1" dirty="0" smtClean="0"/>
              <a:t>Containers</a:t>
            </a:r>
            <a:r>
              <a:rPr lang="de-DE" dirty="0" smtClean="0"/>
              <a:t> in </a:t>
            </a:r>
            <a:r>
              <a:rPr lang="de-DE" dirty="0" err="1" smtClean="0"/>
              <a:t>Test&amp;Dev</a:t>
            </a:r>
            <a:r>
              <a:rPr lang="mr-IN" dirty="0" smtClean="0"/>
              <a:t>–</a:t>
            </a:r>
            <a:r>
              <a:rPr lang="de-DE" dirty="0" smtClean="0"/>
              <a:t> Innovation IT </a:t>
            </a:r>
            <a:r>
              <a:rPr lang="de-DE" dirty="0" err="1" smtClean="0"/>
              <a:t>and</a:t>
            </a:r>
            <a:r>
              <a:rPr lang="de-DE" dirty="0" smtClean="0"/>
              <a:t> Software Development</a:t>
            </a:r>
          </a:p>
          <a:p>
            <a:endParaRPr lang="de-DE" dirty="0"/>
          </a:p>
          <a:p>
            <a:r>
              <a:rPr lang="de-DE" b="1" dirty="0"/>
              <a:t>Containers in </a:t>
            </a:r>
            <a:r>
              <a:rPr lang="de-DE" b="1" dirty="0" err="1"/>
              <a:t>Production</a:t>
            </a:r>
            <a:r>
              <a:rPr lang="de-DE" b="1" dirty="0"/>
              <a:t> </a:t>
            </a:r>
            <a:r>
              <a:rPr lang="mr-IN" dirty="0"/>
              <a:t>–</a:t>
            </a:r>
            <a:r>
              <a:rPr lang="de-DE" dirty="0"/>
              <a:t> </a:t>
            </a:r>
            <a:r>
              <a:rPr lang="de-DE" dirty="0" smtClean="0"/>
              <a:t>Operational IT </a:t>
            </a:r>
            <a:r>
              <a:rPr lang="de-DE" dirty="0"/>
              <a:t>vs. Innovation IT</a:t>
            </a:r>
          </a:p>
          <a:p>
            <a:endParaRPr lang="de-DE" dirty="0"/>
          </a:p>
          <a:p>
            <a:r>
              <a:rPr lang="de-DE" b="1" dirty="0" smtClean="0"/>
              <a:t>Automation </a:t>
            </a:r>
            <a:r>
              <a:rPr lang="de-DE" b="1" dirty="0" err="1" smtClean="0"/>
              <a:t>that</a:t>
            </a:r>
            <a:r>
              <a:rPr lang="de-DE" b="1" dirty="0" smtClean="0"/>
              <a:t> </a:t>
            </a:r>
            <a:r>
              <a:rPr lang="de-DE" b="1" dirty="0" err="1" smtClean="0"/>
              <a:t>travels</a:t>
            </a:r>
            <a:r>
              <a:rPr lang="de-DE" b="1" dirty="0" smtClean="0"/>
              <a:t> </a:t>
            </a:r>
            <a:r>
              <a:rPr lang="de-DE" b="1" dirty="0" err="1" smtClean="0"/>
              <a:t>with</a:t>
            </a:r>
            <a:r>
              <a:rPr lang="de-DE" b="1" dirty="0" smtClean="0"/>
              <a:t> </a:t>
            </a:r>
            <a:r>
              <a:rPr lang="de-DE" b="1" dirty="0" err="1" smtClean="0"/>
              <a:t>the</a:t>
            </a:r>
            <a:r>
              <a:rPr lang="de-DE" b="1" dirty="0" smtClean="0"/>
              <a:t> </a:t>
            </a:r>
            <a:r>
              <a:rPr lang="de-DE" b="1" dirty="0" err="1" smtClean="0"/>
              <a:t>app</a:t>
            </a:r>
            <a:endParaRPr lang="de-DE" b="1" dirty="0" smtClean="0"/>
          </a:p>
          <a:p>
            <a:endParaRPr lang="de-DE" b="1" dirty="0"/>
          </a:p>
          <a:p>
            <a:r>
              <a:rPr lang="de-DE" b="1" dirty="0" smtClean="0"/>
              <a:t>Compliance </a:t>
            </a:r>
            <a:r>
              <a:rPr lang="mr-IN" dirty="0" smtClean="0"/>
              <a:t>–</a:t>
            </a:r>
            <a:r>
              <a:rPr lang="de-DE" dirty="0" smtClean="0"/>
              <a:t> </a:t>
            </a:r>
            <a:r>
              <a:rPr lang="de-DE" dirty="0" err="1" smtClean="0"/>
              <a:t>Testing</a:t>
            </a:r>
            <a:r>
              <a:rPr lang="de-DE" dirty="0" smtClean="0"/>
              <a:t> </a:t>
            </a:r>
            <a:r>
              <a:rPr lang="de-DE" dirty="0" err="1" smtClean="0"/>
              <a:t>for</a:t>
            </a:r>
            <a:r>
              <a:rPr lang="de-DE" dirty="0" smtClean="0"/>
              <a:t> </a:t>
            </a:r>
            <a:r>
              <a:rPr lang="de-DE" dirty="0" err="1" smtClean="0"/>
              <a:t>every</a:t>
            </a:r>
            <a:r>
              <a:rPr lang="de-DE" dirty="0" smtClean="0"/>
              <a:t> </a:t>
            </a:r>
            <a:r>
              <a:rPr lang="de-DE" dirty="0" err="1" smtClean="0"/>
              <a:t>target</a:t>
            </a:r>
            <a:endParaRPr lang="de-DE" dirty="0" smtClean="0"/>
          </a:p>
          <a:p>
            <a:endParaRPr lang="en-US" dirty="0" smtClean="0"/>
          </a:p>
          <a:p>
            <a:endParaRPr lang="en-US" dirty="0"/>
          </a:p>
        </p:txBody>
      </p:sp>
    </p:spTree>
    <p:extLst>
      <p:ext uri="{BB962C8B-B14F-4D97-AF65-F5344CB8AC3E}">
        <p14:creationId xmlns:p14="http://schemas.microsoft.com/office/powerpoint/2010/main" val="168283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Overview</a:t>
            </a:r>
            <a:endParaRPr lang="en-US" b="1" dirty="0"/>
          </a:p>
        </p:txBody>
      </p:sp>
      <p:sp>
        <p:nvSpPr>
          <p:cNvPr id="3" name="Text Placeholder 2"/>
          <p:cNvSpPr>
            <a:spLocks noGrp="1"/>
          </p:cNvSpPr>
          <p:nvPr>
            <p:ph type="body" sz="quarter" idx="10"/>
          </p:nvPr>
        </p:nvSpPr>
        <p:spPr/>
        <p:txBody>
          <a:bodyPr/>
          <a:lstStyle/>
          <a:p>
            <a:r>
              <a:rPr lang="de-DE" b="1" dirty="0" smtClean="0"/>
              <a:t>Enterprise IT </a:t>
            </a:r>
            <a:r>
              <a:rPr lang="mr-IN" dirty="0" smtClean="0"/>
              <a:t>–</a:t>
            </a:r>
            <a:r>
              <a:rPr lang="de-DE" dirty="0" smtClean="0"/>
              <a:t> </a:t>
            </a:r>
            <a:r>
              <a:rPr lang="de-DE" dirty="0" err="1" smtClean="0"/>
              <a:t>What</a:t>
            </a:r>
            <a:r>
              <a:rPr lang="de-DE" dirty="0" smtClean="0"/>
              <a:t> </a:t>
            </a:r>
            <a:r>
              <a:rPr lang="de-DE" dirty="0" err="1" smtClean="0"/>
              <a:t>is</a:t>
            </a:r>
            <a:r>
              <a:rPr lang="de-DE" dirty="0" smtClean="0"/>
              <a:t> Enterprise </a:t>
            </a:r>
            <a:r>
              <a:rPr lang="de-DE" dirty="0" err="1" smtClean="0"/>
              <a:t>and</a:t>
            </a:r>
            <a:r>
              <a:rPr lang="de-DE" dirty="0" smtClean="0"/>
              <a:t> </a:t>
            </a:r>
            <a:r>
              <a:rPr lang="de-DE" dirty="0" err="1" smtClean="0"/>
              <a:t>what</a:t>
            </a:r>
            <a:r>
              <a:rPr lang="de-DE" dirty="0" smtClean="0"/>
              <a:t> </a:t>
            </a:r>
            <a:r>
              <a:rPr lang="de-DE" dirty="0" err="1" smtClean="0"/>
              <a:t>are</a:t>
            </a:r>
            <a:r>
              <a:rPr lang="de-DE" dirty="0" smtClean="0"/>
              <a:t> </a:t>
            </a:r>
            <a:r>
              <a:rPr lang="de-DE" dirty="0" err="1" smtClean="0"/>
              <a:t>their</a:t>
            </a:r>
            <a:r>
              <a:rPr lang="de-DE" dirty="0" smtClean="0"/>
              <a:t> </a:t>
            </a:r>
            <a:r>
              <a:rPr lang="de-DE" dirty="0" err="1" smtClean="0"/>
              <a:t>challenges</a:t>
            </a:r>
            <a:endParaRPr lang="de-DE" dirty="0" smtClean="0"/>
          </a:p>
          <a:p>
            <a:endParaRPr lang="de-DE" dirty="0" smtClean="0"/>
          </a:p>
          <a:p>
            <a:r>
              <a:rPr lang="de-DE" b="1" dirty="0" smtClean="0"/>
              <a:t>Containers</a:t>
            </a:r>
            <a:r>
              <a:rPr lang="de-DE" dirty="0" smtClean="0"/>
              <a:t> in </a:t>
            </a:r>
            <a:r>
              <a:rPr lang="de-DE" dirty="0" err="1" smtClean="0"/>
              <a:t>Test&amp;Dev</a:t>
            </a:r>
            <a:r>
              <a:rPr lang="mr-IN" dirty="0" smtClean="0"/>
              <a:t>–</a:t>
            </a:r>
            <a:r>
              <a:rPr lang="de-DE" dirty="0" smtClean="0"/>
              <a:t> Innovation IT </a:t>
            </a:r>
            <a:r>
              <a:rPr lang="de-DE" dirty="0" err="1" smtClean="0"/>
              <a:t>and</a:t>
            </a:r>
            <a:r>
              <a:rPr lang="de-DE" dirty="0" smtClean="0"/>
              <a:t> Software Development</a:t>
            </a:r>
          </a:p>
          <a:p>
            <a:endParaRPr lang="de-DE" dirty="0"/>
          </a:p>
          <a:p>
            <a:r>
              <a:rPr lang="de-DE" b="1" dirty="0" smtClean="0"/>
              <a:t>Containers in </a:t>
            </a:r>
            <a:r>
              <a:rPr lang="de-DE" b="1" dirty="0" err="1" smtClean="0"/>
              <a:t>Production</a:t>
            </a:r>
            <a:r>
              <a:rPr lang="de-DE" b="1" dirty="0" smtClean="0"/>
              <a:t> </a:t>
            </a:r>
            <a:r>
              <a:rPr lang="mr-IN" dirty="0" smtClean="0"/>
              <a:t>–</a:t>
            </a:r>
            <a:r>
              <a:rPr lang="de-DE" dirty="0" smtClean="0"/>
              <a:t> Enterprise IT </a:t>
            </a:r>
            <a:r>
              <a:rPr lang="de-DE" dirty="0" err="1" smtClean="0"/>
              <a:t>rules</a:t>
            </a:r>
            <a:endParaRPr lang="de-DE" dirty="0" smtClean="0"/>
          </a:p>
          <a:p>
            <a:endParaRPr lang="de-DE" dirty="0"/>
          </a:p>
          <a:p>
            <a:r>
              <a:rPr lang="de-DE" b="1" dirty="0" smtClean="0"/>
              <a:t>Automation </a:t>
            </a:r>
            <a:r>
              <a:rPr lang="de-DE" b="1" dirty="0" err="1" smtClean="0"/>
              <a:t>that</a:t>
            </a:r>
            <a:r>
              <a:rPr lang="de-DE" b="1" dirty="0" smtClean="0"/>
              <a:t> </a:t>
            </a:r>
            <a:r>
              <a:rPr lang="de-DE" b="1" dirty="0" err="1" smtClean="0"/>
              <a:t>travels</a:t>
            </a:r>
            <a:r>
              <a:rPr lang="de-DE" b="1" dirty="0" smtClean="0"/>
              <a:t> </a:t>
            </a:r>
            <a:r>
              <a:rPr lang="de-DE" b="1" dirty="0" err="1" smtClean="0"/>
              <a:t>with</a:t>
            </a:r>
            <a:r>
              <a:rPr lang="de-DE" b="1" dirty="0" smtClean="0"/>
              <a:t> </a:t>
            </a:r>
            <a:r>
              <a:rPr lang="de-DE" b="1" dirty="0" err="1" smtClean="0"/>
              <a:t>the</a:t>
            </a:r>
            <a:r>
              <a:rPr lang="de-DE" b="1" dirty="0" smtClean="0"/>
              <a:t> </a:t>
            </a:r>
            <a:r>
              <a:rPr lang="de-DE" b="1" dirty="0" err="1" smtClean="0"/>
              <a:t>app</a:t>
            </a:r>
            <a:endParaRPr lang="de-DE" b="1" dirty="0" smtClean="0"/>
          </a:p>
          <a:p>
            <a:endParaRPr lang="en-US" dirty="0" smtClean="0"/>
          </a:p>
          <a:p>
            <a:endParaRPr lang="en-US" dirty="0"/>
          </a:p>
        </p:txBody>
      </p:sp>
    </p:spTree>
    <p:extLst>
      <p:ext uri="{BB962C8B-B14F-4D97-AF65-F5344CB8AC3E}">
        <p14:creationId xmlns:p14="http://schemas.microsoft.com/office/powerpoint/2010/main" val="4061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Automation that “travels” with the App</a:t>
            </a:r>
            <a:endParaRPr lang="en-US" b="1" dirty="0"/>
          </a:p>
        </p:txBody>
      </p:sp>
      <p:pic>
        <p:nvPicPr>
          <p:cNvPr id="6" name="Shape 551" descr="habitat-logo-by-chef@2x.png"/>
          <p:cNvPicPr preferRelativeResize="0"/>
          <p:nvPr/>
        </p:nvPicPr>
        <p:blipFill>
          <a:blip r:embed="rId2">
            <a:alphaModFix/>
          </a:blip>
          <a:stretch>
            <a:fillRect/>
          </a:stretch>
        </p:blipFill>
        <p:spPr>
          <a:xfrm>
            <a:off x="3784948" y="2379946"/>
            <a:ext cx="7538581" cy="3409376"/>
          </a:xfrm>
          <a:prstGeom prst="rect">
            <a:avLst/>
          </a:prstGeom>
          <a:noFill/>
          <a:ln>
            <a:noFill/>
          </a:ln>
        </p:spPr>
      </p:pic>
    </p:spTree>
    <p:extLst>
      <p:ext uri="{BB962C8B-B14F-4D97-AF65-F5344CB8AC3E}">
        <p14:creationId xmlns:p14="http://schemas.microsoft.com/office/powerpoint/2010/main" val="25342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Habitat components</a:t>
            </a:r>
            <a:endParaRPr lang="en-US" b="1" dirty="0"/>
          </a:p>
        </p:txBody>
      </p:sp>
      <p:sp>
        <p:nvSpPr>
          <p:cNvPr id="2" name="Text Placeholder 1"/>
          <p:cNvSpPr>
            <a:spLocks noGrp="1"/>
          </p:cNvSpPr>
          <p:nvPr>
            <p:ph type="body" sz="quarter" idx="10"/>
          </p:nvPr>
        </p:nvSpPr>
        <p:spPr/>
        <p:txBody>
          <a:bodyPr/>
          <a:lstStyle/>
          <a:p>
            <a:pPr marL="731520" indent="-365760">
              <a:spcBef>
                <a:spcPts val="0"/>
              </a:spcBef>
            </a:pPr>
            <a:r>
              <a:rPr lang="en" b="1" dirty="0"/>
              <a:t>Habitat Studio</a:t>
            </a:r>
            <a:r>
              <a:rPr lang="en" dirty="0"/>
              <a:t> - an application </a:t>
            </a:r>
            <a:r>
              <a:rPr lang="en" dirty="0" smtClean="0"/>
              <a:t>packager</a:t>
            </a:r>
            <a:endParaRPr lang="de-DE" dirty="0" smtClean="0"/>
          </a:p>
          <a:p>
            <a:pPr marL="731520" indent="-365760">
              <a:spcBef>
                <a:spcPts val="0"/>
              </a:spcBef>
            </a:pPr>
            <a:endParaRPr lang="en" dirty="0"/>
          </a:p>
          <a:p>
            <a:pPr marL="731520" indent="-365760">
              <a:spcBef>
                <a:spcPts val="0"/>
              </a:spcBef>
            </a:pPr>
            <a:r>
              <a:rPr lang="en" b="1" dirty="0"/>
              <a:t>Habitat Plans</a:t>
            </a:r>
            <a:r>
              <a:rPr lang="en" dirty="0"/>
              <a:t> - instructions to download, compile, and </a:t>
            </a:r>
            <a:r>
              <a:rPr lang="en" dirty="0" smtClean="0"/>
              <a:t>install</a:t>
            </a:r>
            <a:endParaRPr lang="de-DE" dirty="0" smtClean="0"/>
          </a:p>
          <a:p>
            <a:pPr marL="731520" indent="-365760">
              <a:spcBef>
                <a:spcPts val="0"/>
              </a:spcBef>
            </a:pPr>
            <a:endParaRPr lang="en" dirty="0"/>
          </a:p>
          <a:p>
            <a:pPr marL="731520" indent="-365760">
              <a:spcBef>
                <a:spcPts val="0"/>
              </a:spcBef>
            </a:pPr>
            <a:r>
              <a:rPr lang="en" b="1" dirty="0"/>
              <a:t>Habitat Depot</a:t>
            </a:r>
            <a:r>
              <a:rPr lang="en" dirty="0"/>
              <a:t> - a place to upload and download your app </a:t>
            </a:r>
            <a:r>
              <a:rPr lang="en" dirty="0" smtClean="0"/>
              <a:t>packages</a:t>
            </a:r>
            <a:endParaRPr lang="de-DE" dirty="0" smtClean="0"/>
          </a:p>
          <a:p>
            <a:pPr marL="731520" indent="-365760">
              <a:spcBef>
                <a:spcPts val="0"/>
              </a:spcBef>
            </a:pPr>
            <a:endParaRPr lang="en" dirty="0"/>
          </a:p>
          <a:p>
            <a:pPr marL="731520" indent="-365760">
              <a:spcBef>
                <a:spcPts val="0"/>
              </a:spcBef>
            </a:pPr>
            <a:r>
              <a:rPr lang="en" b="1" dirty="0"/>
              <a:t>Habitat Supervisor</a:t>
            </a:r>
            <a:r>
              <a:rPr lang="en" dirty="0"/>
              <a:t> - an intelligent runtime with deployment coordination and service discovery built in</a:t>
            </a:r>
          </a:p>
          <a:p>
            <a:endParaRPr lang="en-US" dirty="0"/>
          </a:p>
        </p:txBody>
      </p:sp>
    </p:spTree>
    <p:extLst>
      <p:ext uri="{BB962C8B-B14F-4D97-AF65-F5344CB8AC3E}">
        <p14:creationId xmlns:p14="http://schemas.microsoft.com/office/powerpoint/2010/main" val="97532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Habitat components</a:t>
            </a:r>
            <a:endParaRPr lang="en-US" b="1" dirty="0"/>
          </a:p>
        </p:txBody>
      </p:sp>
      <p:sp>
        <p:nvSpPr>
          <p:cNvPr id="2" name="Text Placeholder 1"/>
          <p:cNvSpPr>
            <a:spLocks noGrp="1"/>
          </p:cNvSpPr>
          <p:nvPr>
            <p:ph type="body" sz="quarter" idx="10"/>
          </p:nvPr>
        </p:nvSpPr>
        <p:spPr/>
        <p:txBody>
          <a:bodyPr/>
          <a:lstStyle/>
          <a:p>
            <a:pPr marL="731520" indent="-365760">
              <a:spcBef>
                <a:spcPts val="0"/>
              </a:spcBef>
            </a:pPr>
            <a:r>
              <a:rPr lang="en" b="1" dirty="0"/>
              <a:t>Habitat Studio</a:t>
            </a:r>
            <a:r>
              <a:rPr lang="en" dirty="0"/>
              <a:t> - an application </a:t>
            </a:r>
            <a:r>
              <a:rPr lang="en" dirty="0" smtClean="0"/>
              <a:t>packager</a:t>
            </a:r>
            <a:endParaRPr lang="de-DE" dirty="0" smtClean="0"/>
          </a:p>
          <a:p>
            <a:pPr marL="731520" indent="-365760">
              <a:spcBef>
                <a:spcPts val="0"/>
              </a:spcBef>
            </a:pPr>
            <a:endParaRPr lang="en" dirty="0"/>
          </a:p>
          <a:p>
            <a:endParaRPr lang="en-US" dirty="0"/>
          </a:p>
        </p:txBody>
      </p:sp>
    </p:spTree>
    <p:extLst>
      <p:ext uri="{BB962C8B-B14F-4D97-AF65-F5344CB8AC3E}">
        <p14:creationId xmlns:p14="http://schemas.microsoft.com/office/powerpoint/2010/main" val="8136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Habitat components</a:t>
            </a:r>
            <a:endParaRPr lang="en-US" b="1" dirty="0"/>
          </a:p>
        </p:txBody>
      </p:sp>
      <p:sp>
        <p:nvSpPr>
          <p:cNvPr id="2" name="Text Placeholder 1"/>
          <p:cNvSpPr>
            <a:spLocks noGrp="1"/>
          </p:cNvSpPr>
          <p:nvPr>
            <p:ph type="body" sz="quarter" idx="10"/>
          </p:nvPr>
        </p:nvSpPr>
        <p:spPr/>
        <p:txBody>
          <a:bodyPr/>
          <a:lstStyle/>
          <a:p>
            <a:pPr marL="731520" indent="-365760">
              <a:spcBef>
                <a:spcPts val="0"/>
              </a:spcBef>
            </a:pPr>
            <a:r>
              <a:rPr lang="en" b="1" dirty="0"/>
              <a:t>Habitat Studio</a:t>
            </a:r>
            <a:r>
              <a:rPr lang="en" dirty="0"/>
              <a:t> - an application </a:t>
            </a:r>
            <a:r>
              <a:rPr lang="en" dirty="0" smtClean="0"/>
              <a:t>packager</a:t>
            </a:r>
            <a:endParaRPr lang="de-DE" dirty="0" smtClean="0"/>
          </a:p>
          <a:p>
            <a:pPr marL="731520" indent="-365760">
              <a:spcBef>
                <a:spcPts val="0"/>
              </a:spcBef>
            </a:pPr>
            <a:endParaRPr lang="en" dirty="0"/>
          </a:p>
          <a:p>
            <a:pPr marL="731520" indent="-365760">
              <a:spcBef>
                <a:spcPts val="0"/>
              </a:spcBef>
            </a:pPr>
            <a:r>
              <a:rPr lang="en" b="1" dirty="0"/>
              <a:t>Habitat Plans</a:t>
            </a:r>
            <a:r>
              <a:rPr lang="en" dirty="0"/>
              <a:t> - instructions to download, compile, and install</a:t>
            </a:r>
          </a:p>
        </p:txBody>
      </p:sp>
    </p:spTree>
    <p:extLst>
      <p:ext uri="{BB962C8B-B14F-4D97-AF65-F5344CB8AC3E}">
        <p14:creationId xmlns:p14="http://schemas.microsoft.com/office/powerpoint/2010/main" val="169749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Habitat </a:t>
            </a:r>
            <a:r>
              <a:rPr lang="en-US" b="1" dirty="0" smtClean="0"/>
              <a:t>packaging</a:t>
            </a:r>
            <a:endParaRPr lang="en-US" b="1" dirty="0"/>
          </a:p>
        </p:txBody>
      </p:sp>
      <p:sp>
        <p:nvSpPr>
          <p:cNvPr id="2" name="Text Placeholder 1"/>
          <p:cNvSpPr>
            <a:spLocks noGrp="1"/>
          </p:cNvSpPr>
          <p:nvPr>
            <p:ph type="body" sz="quarter" idx="10"/>
          </p:nvPr>
        </p:nvSpPr>
        <p:spPr>
          <a:xfrm>
            <a:off x="609600" y="1670583"/>
            <a:ext cx="13411202" cy="3577822"/>
          </a:xfrm>
        </p:spPr>
        <p:txBody>
          <a:bodyPr/>
          <a:lstStyle/>
          <a:p>
            <a:pPr marL="731520" indent="-508000">
              <a:spcAft>
                <a:spcPts val="400"/>
              </a:spcAft>
              <a:buFont typeface="Arial"/>
              <a:buChar char="•"/>
            </a:pPr>
            <a:r>
              <a:rPr lang="en" sz="2400" dirty="0"/>
              <a:t>Habitat </a:t>
            </a:r>
            <a:r>
              <a:rPr lang="en-US" sz="2400" dirty="0"/>
              <a:t>packaging </a:t>
            </a:r>
            <a:r>
              <a:rPr lang="en" sz="2400" dirty="0"/>
              <a:t>is done inside </a:t>
            </a:r>
            <a:r>
              <a:rPr lang="en-US" sz="2400" dirty="0"/>
              <a:t>the studio</a:t>
            </a:r>
          </a:p>
          <a:p>
            <a:pPr marL="731520" indent="-508000">
              <a:spcAft>
                <a:spcPts val="400"/>
              </a:spcAft>
              <a:buFont typeface="Arial"/>
              <a:buChar char="•"/>
            </a:pPr>
            <a:r>
              <a:rPr lang="en" sz="2400" dirty="0"/>
              <a:t>Packages are created via:</a:t>
            </a:r>
          </a:p>
          <a:p>
            <a:pPr marL="1463040" lvl="1" indent="-365760">
              <a:spcAft>
                <a:spcPts val="400"/>
              </a:spcAft>
              <a:buFont typeface="Arial"/>
              <a:buChar char="•"/>
            </a:pPr>
            <a:r>
              <a:rPr lang="en" dirty="0"/>
              <a:t>A </a:t>
            </a:r>
            <a:r>
              <a:rPr lang="en" i="1" dirty="0" err="1"/>
              <a:t>plan.sh</a:t>
            </a:r>
            <a:r>
              <a:rPr lang="en" dirty="0"/>
              <a:t> to define how to build the software using standard BASH.</a:t>
            </a:r>
          </a:p>
          <a:p>
            <a:pPr marL="1463040" lvl="1" indent="-365760">
              <a:spcAft>
                <a:spcPts val="400"/>
              </a:spcAft>
              <a:buFont typeface="Arial"/>
              <a:buChar char="•"/>
            </a:pPr>
            <a:r>
              <a:rPr lang="en" dirty="0"/>
              <a:t>Configuration templates for the software, using </a:t>
            </a:r>
            <a:r>
              <a:rPr lang="en-US" dirty="0" err="1"/>
              <a:t>Handlebars.js</a:t>
            </a:r>
            <a:endParaRPr lang="en" dirty="0"/>
          </a:p>
          <a:p>
            <a:pPr marL="1463040" lvl="1" indent="-365760">
              <a:spcAft>
                <a:spcPts val="400"/>
              </a:spcAft>
              <a:buFont typeface="Arial"/>
              <a:buChar char="•"/>
            </a:pPr>
            <a:r>
              <a:rPr lang="en" dirty="0"/>
              <a:t>Configuration defaults, using TOML</a:t>
            </a:r>
          </a:p>
          <a:p>
            <a:pPr marL="1463040" lvl="1" indent="-365760">
              <a:spcAft>
                <a:spcPts val="400"/>
              </a:spcAft>
              <a:buFont typeface="Arial"/>
              <a:buChar char="•"/>
            </a:pPr>
            <a:r>
              <a:rPr lang="en" dirty="0"/>
              <a:t>Hooks which define supervisor behavior for initializing, running, defining a health check, etc.</a:t>
            </a:r>
            <a:endParaRPr lang="en-US" dirty="0"/>
          </a:p>
          <a:p>
            <a:pPr marL="731520" indent="-508000">
              <a:spcAft>
                <a:spcPts val="400"/>
              </a:spcAft>
              <a:buFont typeface="Arial"/>
              <a:buChar char="•"/>
            </a:pPr>
            <a:r>
              <a:rPr lang="en" sz="2400" dirty="0"/>
              <a:t>Built Packages can be </a:t>
            </a:r>
            <a:r>
              <a:rPr lang="en" sz="2400" dirty="0" err="1"/>
              <a:t>Dockerized</a:t>
            </a:r>
            <a:r>
              <a:rPr lang="en" sz="2400" dirty="0"/>
              <a:t> to generate a </a:t>
            </a:r>
            <a:r>
              <a:rPr lang="en" sz="2400" dirty="0" err="1"/>
              <a:t>Docker</a:t>
            </a:r>
            <a:r>
              <a:rPr lang="en" sz="2400" dirty="0"/>
              <a:t> Image</a:t>
            </a:r>
          </a:p>
          <a:p>
            <a:pPr marL="731520" indent="-365760">
              <a:spcBef>
                <a:spcPts val="0"/>
              </a:spcBef>
            </a:pPr>
            <a:endParaRPr lang="en" dirty="0"/>
          </a:p>
        </p:txBody>
      </p:sp>
      <p:pic>
        <p:nvPicPr>
          <p:cNvPr id="6" name="Shape 78"/>
          <p:cNvPicPr preferRelativeResize="0"/>
          <p:nvPr/>
        </p:nvPicPr>
        <p:blipFill>
          <a:blip r:embed="rId2">
            <a:alphaModFix/>
          </a:blip>
          <a:stretch>
            <a:fillRect/>
          </a:stretch>
        </p:blipFill>
        <p:spPr>
          <a:xfrm>
            <a:off x="609600" y="5316661"/>
            <a:ext cx="4137764" cy="2436949"/>
          </a:xfrm>
          <a:prstGeom prst="rect">
            <a:avLst/>
          </a:prstGeom>
          <a:noFill/>
          <a:ln>
            <a:noFill/>
          </a:ln>
        </p:spPr>
      </p:pic>
    </p:spTree>
    <p:extLst>
      <p:ext uri="{BB962C8B-B14F-4D97-AF65-F5344CB8AC3E}">
        <p14:creationId xmlns:p14="http://schemas.microsoft.com/office/powerpoint/2010/main" val="16879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dissolve">
                                      <p:cBhvr>
                                        <p:cTn id="21" dur="500"/>
                                        <p:tgtEl>
                                          <p:spTgt spid="2">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dissolv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dissolv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Habitat plan</a:t>
            </a:r>
            <a:endParaRPr lang="en-US" b="1" dirty="0"/>
          </a:p>
        </p:txBody>
      </p:sp>
      <p:sp>
        <p:nvSpPr>
          <p:cNvPr id="7" name="Shape 239"/>
          <p:cNvSpPr txBox="1"/>
          <p:nvPr/>
        </p:nvSpPr>
        <p:spPr>
          <a:xfrm>
            <a:off x="498720" y="3928760"/>
            <a:ext cx="13632960" cy="3961920"/>
          </a:xfrm>
          <a:prstGeom prst="rect">
            <a:avLst/>
          </a:prstGeom>
          <a:noFill/>
          <a:ln>
            <a:noFill/>
          </a:ln>
        </p:spPr>
        <p:txBody>
          <a:bodyPr lIns="146280" tIns="146280" rIns="146280" bIns="146280" anchor="t" anchorCtr="0">
            <a:noAutofit/>
          </a:bodyPr>
          <a:lstStyle/>
          <a:p>
            <a:pPr marL="731520" indent="-487680">
              <a:buClr>
                <a:srgbClr val="000000"/>
              </a:buClr>
              <a:buSzPct val="100000"/>
              <a:buFont typeface="Rambla"/>
              <a:buAutoNum type="arabicPeriod"/>
            </a:pPr>
            <a:r>
              <a:rPr lang="en" sz="1800" dirty="0">
                <a:latin typeface="Gill Sans" charset="0"/>
                <a:ea typeface="Gill Sans" charset="0"/>
                <a:cs typeface="Gill Sans" charset="0"/>
                <a:sym typeface="Rambla"/>
              </a:rPr>
              <a:t>Packaging an application starts with a plan. </a:t>
            </a:r>
            <a:r>
              <a:rPr lang="de-DE" sz="1800" dirty="0" smtClean="0">
                <a:latin typeface="Gill Sans" charset="0"/>
                <a:ea typeface="Gill Sans" charset="0"/>
                <a:cs typeface="Gill Sans" charset="0"/>
                <a:sym typeface="Rambla"/>
              </a:rPr>
              <a:t> </a:t>
            </a:r>
            <a:r>
              <a:rPr lang="en" sz="1800" dirty="0" smtClean="0">
                <a:latin typeface="Gill Sans" charset="0"/>
                <a:ea typeface="Gill Sans" charset="0"/>
                <a:cs typeface="Gill Sans" charset="0"/>
                <a:sym typeface="Rambla"/>
              </a:rPr>
              <a:t>A </a:t>
            </a:r>
            <a:r>
              <a:rPr lang="en" sz="1800" dirty="0">
                <a:latin typeface="Gill Sans" charset="0"/>
                <a:ea typeface="Gill Sans" charset="0"/>
                <a:cs typeface="Gill Sans" charset="0"/>
                <a:sym typeface="Rambla"/>
              </a:rPr>
              <a:t>Plan is as simple to create as a Dockerfile</a:t>
            </a:r>
          </a:p>
          <a:p>
            <a:pPr marL="731520" indent="-487680">
              <a:buClr>
                <a:srgbClr val="000000"/>
              </a:buClr>
              <a:buSzPct val="100000"/>
              <a:buFont typeface="Rambla"/>
              <a:buAutoNum type="arabicPeriod"/>
            </a:pPr>
            <a:endParaRPr lang="de-DE" sz="1800" dirty="0" smtClean="0">
              <a:latin typeface="Gill Sans" charset="0"/>
              <a:ea typeface="Gill Sans" charset="0"/>
              <a:cs typeface="Gill Sans" charset="0"/>
              <a:sym typeface="Rambla"/>
            </a:endParaRPr>
          </a:p>
          <a:p>
            <a:pPr marL="731520" indent="-487680">
              <a:buClr>
                <a:srgbClr val="000000"/>
              </a:buClr>
              <a:buSzPct val="100000"/>
              <a:buFont typeface="Rambla"/>
              <a:buAutoNum type="arabicPeriod"/>
            </a:pPr>
            <a:r>
              <a:rPr lang="en" sz="1800" dirty="0" smtClean="0">
                <a:latin typeface="Gill Sans" charset="0"/>
                <a:ea typeface="Gill Sans" charset="0"/>
                <a:cs typeface="Gill Sans" charset="0"/>
                <a:sym typeface="Rambla"/>
              </a:rPr>
              <a:t>Start </a:t>
            </a:r>
            <a:r>
              <a:rPr lang="en" sz="1800" dirty="0">
                <a:latin typeface="Gill Sans" charset="0"/>
                <a:ea typeface="Gill Sans" charset="0"/>
                <a:cs typeface="Gill Sans" charset="0"/>
                <a:sym typeface="Rambla"/>
              </a:rPr>
              <a:t>by launching the isolated Build environment called a “Studio</a:t>
            </a:r>
            <a:r>
              <a:rPr lang="en" sz="1800" dirty="0" smtClean="0">
                <a:latin typeface="Gill Sans" charset="0"/>
                <a:ea typeface="Gill Sans" charset="0"/>
                <a:cs typeface="Gill Sans" charset="0"/>
                <a:sym typeface="Rambla"/>
              </a:rPr>
              <a:t>”</a:t>
            </a:r>
            <a:endParaRPr lang="en" sz="1800" dirty="0">
              <a:latin typeface="Gill Sans" charset="0"/>
              <a:ea typeface="Gill Sans" charset="0"/>
              <a:cs typeface="Gill Sans" charset="0"/>
              <a:sym typeface="Rambla"/>
            </a:endParaRP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Enter the studio (</a:t>
            </a:r>
            <a:r>
              <a:rPr lang="en" sz="1800" i="1" dirty="0">
                <a:latin typeface="Gill Sans" charset="0"/>
                <a:ea typeface="Gill Sans" charset="0"/>
                <a:cs typeface="Gill Sans" charset="0"/>
                <a:sym typeface="Rambla"/>
              </a:rPr>
              <a:t>hab-studio enter</a:t>
            </a:r>
            <a:r>
              <a:rPr lang="en" sz="1800" dirty="0">
                <a:latin typeface="Gill Sans" charset="0"/>
                <a:ea typeface="Gill Sans" charset="0"/>
                <a:cs typeface="Gill Sans" charset="0"/>
                <a:sym typeface="Rambla"/>
              </a:rPr>
              <a:t>)</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Define your Plan (</a:t>
            </a:r>
            <a:r>
              <a:rPr lang="en" sz="1800" i="1" dirty="0">
                <a:latin typeface="Gill Sans" charset="0"/>
                <a:ea typeface="Gill Sans" charset="0"/>
                <a:cs typeface="Gill Sans" charset="0"/>
                <a:sym typeface="Rambla"/>
              </a:rPr>
              <a:t>vim plan.sh</a:t>
            </a:r>
            <a:r>
              <a:rPr lang="en" sz="1800" dirty="0">
                <a:latin typeface="Gill Sans" charset="0"/>
                <a:ea typeface="Gill Sans" charset="0"/>
                <a:cs typeface="Gill Sans" charset="0"/>
                <a:sym typeface="Rambla"/>
              </a:rPr>
              <a:t>) to define the software build from source using standard BASH</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Define the Configuration template for the software, using Handlebars (logicless scripting language)</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Define the Configuration defaults, using TOML (configuration language)</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Define Hooks for supervisor behavior: initializing, running, defining a health check, etc</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Create Signing Keys for your Origin (</a:t>
            </a:r>
            <a:r>
              <a:rPr lang="en" sz="1800" i="1" dirty="0">
                <a:latin typeface="Gill Sans" charset="0"/>
                <a:ea typeface="Gill Sans" charset="0"/>
                <a:cs typeface="Gill Sans" charset="0"/>
                <a:sym typeface="Rambla"/>
              </a:rPr>
              <a:t>hab origin key generate myOrigin</a:t>
            </a:r>
            <a:r>
              <a:rPr lang="en" sz="1800" dirty="0">
                <a:latin typeface="Gill Sans" charset="0"/>
                <a:ea typeface="Gill Sans" charset="0"/>
                <a:cs typeface="Gill Sans" charset="0"/>
                <a:sym typeface="Rambla"/>
              </a:rPr>
              <a:t>)</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Build your Artifact (</a:t>
            </a:r>
            <a:r>
              <a:rPr lang="en" sz="1800" i="1" dirty="0">
                <a:latin typeface="Gill Sans" charset="0"/>
                <a:ea typeface="Gill Sans" charset="0"/>
                <a:cs typeface="Gill Sans" charset="0"/>
                <a:sym typeface="Rambla"/>
              </a:rPr>
              <a:t>build myOrigin/myPlan</a:t>
            </a:r>
            <a:r>
              <a:rPr lang="en" sz="1800" dirty="0">
                <a:latin typeface="Gill Sans" charset="0"/>
                <a:ea typeface="Gill Sans" charset="0"/>
                <a:cs typeface="Gill Sans" charset="0"/>
                <a:sym typeface="Rambla"/>
              </a:rPr>
              <a:t>)</a:t>
            </a:r>
          </a:p>
          <a:p>
            <a:endParaRPr sz="1800" dirty="0">
              <a:latin typeface="Gill Sans" charset="0"/>
              <a:ea typeface="Gill Sans" charset="0"/>
              <a:cs typeface="Gill Sans" charset="0"/>
              <a:sym typeface="Rambla"/>
            </a:endParaRPr>
          </a:p>
        </p:txBody>
      </p:sp>
      <p:grpSp>
        <p:nvGrpSpPr>
          <p:cNvPr id="8" name="Group 7"/>
          <p:cNvGrpSpPr/>
          <p:nvPr/>
        </p:nvGrpSpPr>
        <p:grpSpPr>
          <a:xfrm>
            <a:off x="596360" y="1484480"/>
            <a:ext cx="12501880" cy="2324680"/>
            <a:chOff x="596360" y="1484480"/>
            <a:chExt cx="12501880" cy="2324680"/>
          </a:xfrm>
        </p:grpSpPr>
        <p:sp>
          <p:nvSpPr>
            <p:cNvPr id="9" name="Shape 228"/>
            <p:cNvSpPr/>
            <p:nvPr/>
          </p:nvSpPr>
          <p:spPr>
            <a:xfrm>
              <a:off x="609600" y="1568520"/>
              <a:ext cx="12488640" cy="2240640"/>
            </a:xfrm>
            <a:prstGeom prst="rect">
              <a:avLst/>
            </a:prstGeom>
            <a:solidFill>
              <a:srgbClr val="D9EAD3"/>
            </a:solidFill>
            <a:ln>
              <a:noFill/>
            </a:ln>
          </p:spPr>
          <p:txBody>
            <a:bodyPr lIns="146280" tIns="146280" rIns="146280" bIns="146280" anchor="ctr" anchorCtr="0">
              <a:noAutofit/>
            </a:bodyPr>
            <a:lstStyle/>
            <a:p>
              <a:endParaRPr/>
            </a:p>
          </p:txBody>
        </p:sp>
        <p:pic>
          <p:nvPicPr>
            <p:cNvPr id="10" name="Shape 229"/>
            <p:cNvPicPr preferRelativeResize="0"/>
            <p:nvPr/>
          </p:nvPicPr>
          <p:blipFill>
            <a:blip r:embed="rId2">
              <a:alphaModFix/>
            </a:blip>
            <a:stretch>
              <a:fillRect/>
            </a:stretch>
          </p:blipFill>
          <p:spPr>
            <a:xfrm>
              <a:off x="1251880" y="2256162"/>
              <a:ext cx="563760" cy="908280"/>
            </a:xfrm>
            <a:prstGeom prst="rect">
              <a:avLst/>
            </a:prstGeom>
            <a:noFill/>
            <a:ln>
              <a:noFill/>
            </a:ln>
          </p:spPr>
        </p:pic>
        <p:sp>
          <p:nvSpPr>
            <p:cNvPr id="11" name="Shape 230"/>
            <p:cNvSpPr txBox="1"/>
            <p:nvPr/>
          </p:nvSpPr>
          <p:spPr>
            <a:xfrm>
              <a:off x="596360" y="1484480"/>
              <a:ext cx="3264480" cy="445440"/>
            </a:xfrm>
            <a:prstGeom prst="rect">
              <a:avLst/>
            </a:prstGeom>
            <a:noFill/>
            <a:ln>
              <a:noFill/>
            </a:ln>
          </p:spPr>
          <p:txBody>
            <a:bodyPr lIns="146280" tIns="146280" rIns="146280" bIns="146280" anchor="t" anchorCtr="0">
              <a:noAutofit/>
            </a:bodyPr>
            <a:lstStyle/>
            <a:p>
              <a:r>
                <a:rPr lang="en" sz="2000">
                  <a:latin typeface="Gill Sans"/>
                  <a:ea typeface="Gill Sans"/>
                  <a:cs typeface="Gill Sans"/>
                  <a:sym typeface="Gill Sans"/>
                </a:rPr>
                <a:t>Package Format (.hart)</a:t>
              </a:r>
              <a:r>
                <a:rPr lang="en" sz="2000">
                  <a:solidFill>
                    <a:srgbClr val="FFFFFF"/>
                  </a:solidFill>
                  <a:latin typeface="Gill Sans"/>
                  <a:ea typeface="Gill Sans"/>
                  <a:cs typeface="Gill Sans"/>
                  <a:sym typeface="Gill Sans"/>
                </a:rPr>
                <a:t> </a:t>
              </a:r>
            </a:p>
          </p:txBody>
        </p:sp>
        <p:grpSp>
          <p:nvGrpSpPr>
            <p:cNvPr id="12" name="Shape 231"/>
            <p:cNvGrpSpPr/>
            <p:nvPr/>
          </p:nvGrpSpPr>
          <p:grpSpPr>
            <a:xfrm>
              <a:off x="3104440" y="2028722"/>
              <a:ext cx="1160160" cy="1363160"/>
              <a:chOff x="1400750" y="1267950"/>
              <a:chExt cx="725100" cy="851975"/>
            </a:xfrm>
          </p:grpSpPr>
          <p:pic>
            <p:nvPicPr>
              <p:cNvPr id="18" name="Shape 232"/>
              <p:cNvPicPr preferRelativeResize="0"/>
              <p:nvPr/>
            </p:nvPicPr>
            <p:blipFill>
              <a:blip r:embed="rId3">
                <a:alphaModFix/>
              </a:blip>
              <a:stretch>
                <a:fillRect/>
              </a:stretch>
            </p:blipFill>
            <p:spPr>
              <a:xfrm>
                <a:off x="1400750" y="1267950"/>
                <a:ext cx="725100" cy="851975"/>
              </a:xfrm>
              <a:prstGeom prst="rect">
                <a:avLst/>
              </a:prstGeom>
              <a:noFill/>
              <a:ln>
                <a:noFill/>
              </a:ln>
            </p:spPr>
          </p:pic>
          <p:sp>
            <p:nvSpPr>
              <p:cNvPr id="19" name="Shape 233"/>
              <p:cNvSpPr txBox="1"/>
              <p:nvPr/>
            </p:nvSpPr>
            <p:spPr>
              <a:xfrm>
                <a:off x="1502297" y="1554750"/>
                <a:ext cx="521999" cy="278400"/>
              </a:xfrm>
              <a:prstGeom prst="rect">
                <a:avLst/>
              </a:prstGeom>
              <a:noFill/>
              <a:ln>
                <a:noFill/>
              </a:ln>
            </p:spPr>
            <p:txBody>
              <a:bodyPr lIns="91425" tIns="91425" rIns="91425" bIns="91425" anchor="ctr" anchorCtr="0">
                <a:noAutofit/>
              </a:bodyPr>
              <a:lstStyle/>
              <a:p>
                <a:pPr algn="ctr"/>
                <a:r>
                  <a:rPr lang="en" sz="1900">
                    <a:latin typeface="Gill Sans"/>
                    <a:ea typeface="Gill Sans"/>
                    <a:cs typeface="Gill Sans"/>
                    <a:sym typeface="Gill Sans"/>
                  </a:rPr>
                  <a:t>Plan</a:t>
                </a:r>
              </a:p>
            </p:txBody>
          </p:sp>
        </p:grpSp>
        <p:grpSp>
          <p:nvGrpSpPr>
            <p:cNvPr id="13" name="Shape 234"/>
            <p:cNvGrpSpPr/>
            <p:nvPr/>
          </p:nvGrpSpPr>
          <p:grpSpPr>
            <a:xfrm>
              <a:off x="5675300" y="1994040"/>
              <a:ext cx="1417320" cy="1432560"/>
              <a:chOff x="2453012" y="1246275"/>
              <a:chExt cx="885825" cy="895350"/>
            </a:xfrm>
          </p:grpSpPr>
          <p:pic>
            <p:nvPicPr>
              <p:cNvPr id="16" name="Shape 235"/>
              <p:cNvPicPr preferRelativeResize="0"/>
              <p:nvPr/>
            </p:nvPicPr>
            <p:blipFill>
              <a:blip r:embed="rId4">
                <a:alphaModFix/>
              </a:blip>
              <a:stretch>
                <a:fillRect/>
              </a:stretch>
            </p:blipFill>
            <p:spPr>
              <a:xfrm>
                <a:off x="2453012" y="1246275"/>
                <a:ext cx="885825" cy="895350"/>
              </a:xfrm>
              <a:prstGeom prst="rect">
                <a:avLst/>
              </a:prstGeom>
              <a:noFill/>
              <a:ln>
                <a:noFill/>
              </a:ln>
            </p:spPr>
          </p:pic>
          <p:sp>
            <p:nvSpPr>
              <p:cNvPr id="17" name="Shape 236"/>
              <p:cNvSpPr txBox="1"/>
              <p:nvPr/>
            </p:nvSpPr>
            <p:spPr>
              <a:xfrm>
                <a:off x="2497351" y="1554750"/>
                <a:ext cx="797100" cy="278400"/>
              </a:xfrm>
              <a:prstGeom prst="rect">
                <a:avLst/>
              </a:prstGeom>
              <a:noFill/>
              <a:ln>
                <a:noFill/>
              </a:ln>
            </p:spPr>
            <p:txBody>
              <a:bodyPr lIns="91425" tIns="91425" rIns="91425" bIns="91425" anchor="ctr" anchorCtr="0">
                <a:noAutofit/>
              </a:bodyPr>
              <a:lstStyle/>
              <a:p>
                <a:pPr algn="ctr"/>
                <a:r>
                  <a:rPr lang="en" sz="1900">
                    <a:solidFill>
                      <a:srgbClr val="FFFFFF"/>
                    </a:solidFill>
                    <a:latin typeface="Gill Sans"/>
                    <a:ea typeface="Gill Sans"/>
                    <a:cs typeface="Gill Sans"/>
                    <a:sym typeface="Gill Sans"/>
                  </a:rPr>
                  <a:t>Artifact</a:t>
                </a:r>
              </a:p>
            </p:txBody>
          </p:sp>
        </p:grpSp>
        <p:cxnSp>
          <p:nvCxnSpPr>
            <p:cNvPr id="14" name="Shape 237"/>
            <p:cNvCxnSpPr/>
            <p:nvPr/>
          </p:nvCxnSpPr>
          <p:spPr>
            <a:xfrm>
              <a:off x="1847067" y="2710800"/>
              <a:ext cx="1104000" cy="0"/>
            </a:xfrm>
            <a:prstGeom prst="straightConnector1">
              <a:avLst/>
            </a:prstGeom>
            <a:noFill/>
            <a:ln w="9525" cap="flat" cmpd="sng">
              <a:solidFill>
                <a:schemeClr val="dk2"/>
              </a:solidFill>
              <a:prstDash val="solid"/>
              <a:round/>
              <a:headEnd type="oval" w="lg" len="lg"/>
              <a:tailEnd type="triangle" w="lg" len="lg"/>
            </a:ln>
          </p:spPr>
        </p:cxnSp>
        <p:cxnSp>
          <p:nvCxnSpPr>
            <p:cNvPr id="15" name="Shape 238"/>
            <p:cNvCxnSpPr/>
            <p:nvPr/>
          </p:nvCxnSpPr>
          <p:spPr>
            <a:xfrm>
              <a:off x="4417948" y="2710800"/>
              <a:ext cx="1103998" cy="0"/>
            </a:xfrm>
            <a:prstGeom prst="straightConnector1">
              <a:avLst/>
            </a:prstGeom>
            <a:noFill/>
            <a:ln w="9525" cap="flat" cmpd="sng">
              <a:solidFill>
                <a:schemeClr val="dk2"/>
              </a:solidFill>
              <a:prstDash val="solid"/>
              <a:round/>
              <a:headEnd type="oval" w="lg" len="lg"/>
              <a:tailEnd type="triangle" w="lg" len="lg"/>
            </a:ln>
          </p:spPr>
        </p:cxnSp>
      </p:grpSp>
    </p:spTree>
    <p:extLst>
      <p:ext uri="{BB962C8B-B14F-4D97-AF65-F5344CB8AC3E}">
        <p14:creationId xmlns:p14="http://schemas.microsoft.com/office/powerpoint/2010/main" val="145231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Habitat components</a:t>
            </a:r>
            <a:endParaRPr lang="en-US" b="1" dirty="0"/>
          </a:p>
        </p:txBody>
      </p:sp>
      <p:sp>
        <p:nvSpPr>
          <p:cNvPr id="2" name="Text Placeholder 1"/>
          <p:cNvSpPr>
            <a:spLocks noGrp="1"/>
          </p:cNvSpPr>
          <p:nvPr>
            <p:ph type="body" sz="quarter" idx="10"/>
          </p:nvPr>
        </p:nvSpPr>
        <p:spPr/>
        <p:txBody>
          <a:bodyPr/>
          <a:lstStyle/>
          <a:p>
            <a:pPr marL="731520" indent="-365760">
              <a:spcBef>
                <a:spcPts val="0"/>
              </a:spcBef>
            </a:pPr>
            <a:r>
              <a:rPr lang="en" b="1" dirty="0"/>
              <a:t>Habitat Studio</a:t>
            </a:r>
            <a:r>
              <a:rPr lang="en" dirty="0"/>
              <a:t> - an application </a:t>
            </a:r>
            <a:r>
              <a:rPr lang="en" dirty="0" smtClean="0"/>
              <a:t>packager</a:t>
            </a:r>
            <a:endParaRPr lang="de-DE" dirty="0" smtClean="0"/>
          </a:p>
          <a:p>
            <a:pPr marL="731520" indent="-365760">
              <a:spcBef>
                <a:spcPts val="0"/>
              </a:spcBef>
            </a:pPr>
            <a:endParaRPr lang="en" dirty="0"/>
          </a:p>
          <a:p>
            <a:pPr marL="731520" indent="-365760">
              <a:spcBef>
                <a:spcPts val="0"/>
              </a:spcBef>
            </a:pPr>
            <a:r>
              <a:rPr lang="en" b="1" dirty="0"/>
              <a:t>Habitat Plans</a:t>
            </a:r>
            <a:r>
              <a:rPr lang="en" dirty="0"/>
              <a:t> - instructions to download, compile, and </a:t>
            </a:r>
            <a:r>
              <a:rPr lang="en" dirty="0" smtClean="0"/>
              <a:t>install</a:t>
            </a:r>
            <a:endParaRPr lang="de-DE" dirty="0" smtClean="0"/>
          </a:p>
          <a:p>
            <a:pPr marL="731520" indent="-365760">
              <a:spcBef>
                <a:spcPts val="0"/>
              </a:spcBef>
            </a:pPr>
            <a:endParaRPr lang="de-DE" dirty="0"/>
          </a:p>
          <a:p>
            <a:pPr marL="731520" indent="-365760">
              <a:spcBef>
                <a:spcPts val="0"/>
              </a:spcBef>
            </a:pPr>
            <a:r>
              <a:rPr lang="en" b="1" dirty="0"/>
              <a:t>Habitat Depot</a:t>
            </a:r>
            <a:r>
              <a:rPr lang="en" dirty="0"/>
              <a:t> - a place to upload and download your app packages</a:t>
            </a:r>
            <a:endParaRPr lang="de-DE" dirty="0"/>
          </a:p>
          <a:p>
            <a:pPr marL="731520" indent="-365760">
              <a:spcBef>
                <a:spcPts val="0"/>
              </a:spcBef>
            </a:pPr>
            <a:endParaRPr lang="en" dirty="0"/>
          </a:p>
        </p:txBody>
      </p:sp>
    </p:spTree>
    <p:extLst>
      <p:ext uri="{BB962C8B-B14F-4D97-AF65-F5344CB8AC3E}">
        <p14:creationId xmlns:p14="http://schemas.microsoft.com/office/powerpoint/2010/main" val="126009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Habitat workflow</a:t>
            </a:r>
            <a:endParaRPr lang="en-US" b="1" dirty="0"/>
          </a:p>
        </p:txBody>
      </p:sp>
      <p:sp>
        <p:nvSpPr>
          <p:cNvPr id="7" name="Shape 239"/>
          <p:cNvSpPr txBox="1"/>
          <p:nvPr/>
        </p:nvSpPr>
        <p:spPr>
          <a:xfrm>
            <a:off x="498720" y="3928760"/>
            <a:ext cx="13632960" cy="3961920"/>
          </a:xfrm>
          <a:prstGeom prst="rect">
            <a:avLst/>
          </a:prstGeom>
          <a:noFill/>
          <a:ln>
            <a:noFill/>
          </a:ln>
        </p:spPr>
        <p:txBody>
          <a:bodyPr lIns="146280" tIns="146280" rIns="146280" bIns="146280" anchor="t" anchorCtr="0">
            <a:noAutofit/>
          </a:bodyPr>
          <a:lstStyle/>
          <a:p>
            <a:pPr marL="731520" indent="-487680">
              <a:buClr>
                <a:srgbClr val="000000"/>
              </a:buClr>
              <a:buSzPct val="100000"/>
              <a:buFont typeface="Rambla"/>
              <a:buAutoNum type="arabicPeriod"/>
            </a:pPr>
            <a:r>
              <a:rPr lang="en" sz="1800" dirty="0">
                <a:latin typeface="Gill Sans" charset="0"/>
                <a:ea typeface="Gill Sans" charset="0"/>
                <a:cs typeface="Gill Sans" charset="0"/>
                <a:sym typeface="Rambla"/>
              </a:rPr>
              <a:t>Packaging an application starts with a plan. </a:t>
            </a:r>
            <a:r>
              <a:rPr lang="de-DE" sz="1800" dirty="0" smtClean="0">
                <a:latin typeface="Gill Sans" charset="0"/>
                <a:ea typeface="Gill Sans" charset="0"/>
                <a:cs typeface="Gill Sans" charset="0"/>
                <a:sym typeface="Rambla"/>
              </a:rPr>
              <a:t> </a:t>
            </a:r>
            <a:r>
              <a:rPr lang="en" sz="1800" dirty="0" smtClean="0">
                <a:latin typeface="Gill Sans" charset="0"/>
                <a:ea typeface="Gill Sans" charset="0"/>
                <a:cs typeface="Gill Sans" charset="0"/>
                <a:sym typeface="Rambla"/>
              </a:rPr>
              <a:t>A </a:t>
            </a:r>
            <a:r>
              <a:rPr lang="en" sz="1800" dirty="0">
                <a:latin typeface="Gill Sans" charset="0"/>
                <a:ea typeface="Gill Sans" charset="0"/>
                <a:cs typeface="Gill Sans" charset="0"/>
                <a:sym typeface="Rambla"/>
              </a:rPr>
              <a:t>Plan is as simple to create as a </a:t>
            </a:r>
            <a:r>
              <a:rPr lang="en" sz="1800" dirty="0" err="1" smtClean="0">
                <a:latin typeface="Gill Sans" charset="0"/>
                <a:ea typeface="Gill Sans" charset="0"/>
                <a:cs typeface="Gill Sans" charset="0"/>
                <a:sym typeface="Rambla"/>
              </a:rPr>
              <a:t>Dockerfile</a:t>
            </a:r>
            <a:endParaRPr lang="de-DE" sz="1800" dirty="0" smtClean="0">
              <a:latin typeface="Gill Sans" charset="0"/>
              <a:ea typeface="Gill Sans" charset="0"/>
              <a:cs typeface="Gill Sans" charset="0"/>
              <a:sym typeface="Rambla"/>
            </a:endParaRPr>
          </a:p>
          <a:p>
            <a:pPr marL="731520" indent="-487680">
              <a:buClr>
                <a:srgbClr val="000000"/>
              </a:buClr>
              <a:buSzPct val="100000"/>
              <a:buFont typeface="Rambla"/>
              <a:buAutoNum type="arabicPeriod"/>
            </a:pPr>
            <a:endParaRPr lang="en" sz="1800" dirty="0">
              <a:latin typeface="Gill Sans" charset="0"/>
              <a:ea typeface="Gill Sans" charset="0"/>
              <a:cs typeface="Gill Sans" charset="0"/>
              <a:sym typeface="Rambla"/>
            </a:endParaRPr>
          </a:p>
          <a:p>
            <a:pPr marL="731520" indent="-487680">
              <a:buClr>
                <a:srgbClr val="000000"/>
              </a:buClr>
              <a:buSzPct val="100000"/>
              <a:buFont typeface="Rambla"/>
              <a:buAutoNum type="arabicPeriod"/>
            </a:pPr>
            <a:r>
              <a:rPr lang="en" sz="1800" dirty="0">
                <a:latin typeface="Gill Sans" charset="0"/>
                <a:ea typeface="Gill Sans" charset="0"/>
                <a:cs typeface="Gill Sans" charset="0"/>
                <a:sym typeface="Rambla"/>
              </a:rPr>
              <a:t>Start by launching the isolated Build environment called a “Studio”</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Enter the studio (</a:t>
            </a:r>
            <a:r>
              <a:rPr lang="en" sz="1800" i="1" dirty="0">
                <a:latin typeface="Gill Sans" charset="0"/>
                <a:ea typeface="Gill Sans" charset="0"/>
                <a:cs typeface="Gill Sans" charset="0"/>
                <a:sym typeface="Rambla"/>
              </a:rPr>
              <a:t>hab-studio enter</a:t>
            </a:r>
            <a:r>
              <a:rPr lang="en" sz="1800" dirty="0">
                <a:latin typeface="Gill Sans" charset="0"/>
                <a:ea typeface="Gill Sans" charset="0"/>
                <a:cs typeface="Gill Sans" charset="0"/>
                <a:sym typeface="Rambla"/>
              </a:rPr>
              <a:t>)</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Define your Plan (</a:t>
            </a:r>
            <a:r>
              <a:rPr lang="en" sz="1800" i="1" dirty="0">
                <a:latin typeface="Gill Sans" charset="0"/>
                <a:ea typeface="Gill Sans" charset="0"/>
                <a:cs typeface="Gill Sans" charset="0"/>
                <a:sym typeface="Rambla"/>
              </a:rPr>
              <a:t>vim plan.sh</a:t>
            </a:r>
            <a:r>
              <a:rPr lang="en" sz="1800" dirty="0">
                <a:latin typeface="Gill Sans" charset="0"/>
                <a:ea typeface="Gill Sans" charset="0"/>
                <a:cs typeface="Gill Sans" charset="0"/>
                <a:sym typeface="Rambla"/>
              </a:rPr>
              <a:t>) to define the software build from source using standard BASH</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Define the Configuration template for the software, using Handlebars (logicless scripting language)</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Define the Configuration defaults, using TOML (configuration language)</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Define Hooks for supervisor behavior: initializing, running, defining a health check, etc</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Create Signing Keys for your Origin (</a:t>
            </a:r>
            <a:r>
              <a:rPr lang="en" sz="1800" i="1" dirty="0">
                <a:latin typeface="Gill Sans" charset="0"/>
                <a:ea typeface="Gill Sans" charset="0"/>
                <a:cs typeface="Gill Sans" charset="0"/>
                <a:sym typeface="Rambla"/>
              </a:rPr>
              <a:t>hab origin key generate myOrigin</a:t>
            </a:r>
            <a:r>
              <a:rPr lang="en" sz="1800" dirty="0">
                <a:latin typeface="Gill Sans" charset="0"/>
                <a:ea typeface="Gill Sans" charset="0"/>
                <a:cs typeface="Gill Sans" charset="0"/>
                <a:sym typeface="Rambla"/>
              </a:rPr>
              <a:t>)</a:t>
            </a:r>
          </a:p>
          <a:p>
            <a:pPr marL="1463040" lvl="1" indent="-487680">
              <a:buClr>
                <a:srgbClr val="000000"/>
              </a:buClr>
              <a:buSzPct val="100000"/>
              <a:buFont typeface="Rambla"/>
              <a:buAutoNum type="alphaLcPeriod"/>
            </a:pPr>
            <a:r>
              <a:rPr lang="en" sz="1800" dirty="0">
                <a:latin typeface="Gill Sans" charset="0"/>
                <a:ea typeface="Gill Sans" charset="0"/>
                <a:cs typeface="Gill Sans" charset="0"/>
                <a:sym typeface="Rambla"/>
              </a:rPr>
              <a:t>Build your Artifact (</a:t>
            </a:r>
            <a:r>
              <a:rPr lang="en" sz="1800" i="1" dirty="0">
                <a:latin typeface="Gill Sans" charset="0"/>
                <a:ea typeface="Gill Sans" charset="0"/>
                <a:cs typeface="Gill Sans" charset="0"/>
                <a:sym typeface="Rambla"/>
              </a:rPr>
              <a:t>build </a:t>
            </a:r>
            <a:r>
              <a:rPr lang="en" sz="1800" i="1" dirty="0" err="1">
                <a:latin typeface="Gill Sans" charset="0"/>
                <a:ea typeface="Gill Sans" charset="0"/>
                <a:cs typeface="Gill Sans" charset="0"/>
                <a:sym typeface="Rambla"/>
              </a:rPr>
              <a:t>myOrigin</a:t>
            </a:r>
            <a:r>
              <a:rPr lang="en" sz="1800" i="1" dirty="0">
                <a:latin typeface="Gill Sans" charset="0"/>
                <a:ea typeface="Gill Sans" charset="0"/>
                <a:cs typeface="Gill Sans" charset="0"/>
                <a:sym typeface="Rambla"/>
              </a:rPr>
              <a:t>/</a:t>
            </a:r>
            <a:r>
              <a:rPr lang="en" sz="1800" i="1" dirty="0" err="1">
                <a:latin typeface="Gill Sans" charset="0"/>
                <a:ea typeface="Gill Sans" charset="0"/>
                <a:cs typeface="Gill Sans" charset="0"/>
                <a:sym typeface="Rambla"/>
              </a:rPr>
              <a:t>myPlan</a:t>
            </a:r>
            <a:r>
              <a:rPr lang="en" sz="1800" dirty="0" smtClean="0">
                <a:latin typeface="Gill Sans" charset="0"/>
                <a:ea typeface="Gill Sans" charset="0"/>
                <a:cs typeface="Gill Sans" charset="0"/>
                <a:sym typeface="Rambla"/>
              </a:rPr>
              <a:t>)</a:t>
            </a:r>
            <a:endParaRPr lang="de-DE" sz="1800" dirty="0" smtClean="0">
              <a:latin typeface="Gill Sans" charset="0"/>
              <a:ea typeface="Gill Sans" charset="0"/>
              <a:cs typeface="Gill Sans" charset="0"/>
              <a:sym typeface="Rambla"/>
            </a:endParaRPr>
          </a:p>
          <a:p>
            <a:pPr marL="1463040" lvl="1" indent="-487680">
              <a:buClr>
                <a:srgbClr val="000000"/>
              </a:buClr>
              <a:buSzPct val="100000"/>
              <a:buFont typeface="Rambla"/>
              <a:buAutoNum type="alphaLcPeriod"/>
            </a:pPr>
            <a:endParaRPr lang="de-DE" sz="1800" dirty="0" smtClean="0">
              <a:latin typeface="Gill Sans" charset="0"/>
              <a:ea typeface="Gill Sans" charset="0"/>
              <a:cs typeface="Gill Sans" charset="0"/>
              <a:sym typeface="Rambla"/>
            </a:endParaRPr>
          </a:p>
          <a:p>
            <a:pPr marL="731520" indent="-487680">
              <a:buClr>
                <a:srgbClr val="000000"/>
              </a:buClr>
              <a:buSzPct val="100000"/>
              <a:buFont typeface="Rambla"/>
              <a:buAutoNum type="arabicPeriod"/>
            </a:pPr>
            <a:r>
              <a:rPr lang="en" sz="1800" dirty="0">
                <a:latin typeface="Gill Sans" charset="0"/>
                <a:ea typeface="Gill Sans" charset="0"/>
                <a:cs typeface="Gill Sans" charset="0"/>
                <a:sym typeface="Rambla"/>
              </a:rPr>
              <a:t>Post-process Artifact for target environments: </a:t>
            </a:r>
            <a:r>
              <a:rPr lang="en" sz="1800" dirty="0" err="1">
                <a:latin typeface="Gill Sans" charset="0"/>
                <a:ea typeface="Gill Sans" charset="0"/>
                <a:cs typeface="Gill Sans" charset="0"/>
                <a:sym typeface="Rambla"/>
              </a:rPr>
              <a:t>Docker</a:t>
            </a:r>
            <a:r>
              <a:rPr lang="en" sz="1800" dirty="0">
                <a:latin typeface="Gill Sans" charset="0"/>
                <a:ea typeface="Gill Sans" charset="0"/>
                <a:cs typeface="Gill Sans" charset="0"/>
                <a:sym typeface="Rambla"/>
              </a:rPr>
              <a:t>, Rocket, </a:t>
            </a:r>
            <a:r>
              <a:rPr lang="en" sz="1800" dirty="0" err="1">
                <a:latin typeface="Gill Sans" charset="0"/>
                <a:ea typeface="Gill Sans" charset="0"/>
                <a:cs typeface="Gill Sans" charset="0"/>
                <a:sym typeface="Rambla"/>
              </a:rPr>
              <a:t>CloudFoundry</a:t>
            </a:r>
            <a:r>
              <a:rPr lang="en" sz="1800" dirty="0">
                <a:latin typeface="Gill Sans" charset="0"/>
                <a:ea typeface="Gill Sans" charset="0"/>
                <a:cs typeface="Gill Sans" charset="0"/>
                <a:sym typeface="Rambla"/>
              </a:rPr>
              <a:t>, </a:t>
            </a:r>
            <a:r>
              <a:rPr lang="en" sz="1800" dirty="0" err="1">
                <a:latin typeface="Gill Sans" charset="0"/>
                <a:ea typeface="Gill Sans" charset="0"/>
                <a:cs typeface="Gill Sans" charset="0"/>
                <a:sym typeface="Rambla"/>
              </a:rPr>
              <a:t>Mesos</a:t>
            </a:r>
            <a:r>
              <a:rPr lang="en" sz="1800" dirty="0">
                <a:latin typeface="Gill Sans" charset="0"/>
                <a:ea typeface="Gill Sans" charset="0"/>
                <a:cs typeface="Gill Sans" charset="0"/>
                <a:sym typeface="Rambla"/>
              </a:rPr>
              <a:t>, </a:t>
            </a:r>
            <a:r>
              <a:rPr lang="en" sz="1800" dirty="0" err="1">
                <a:latin typeface="Gill Sans" charset="0"/>
                <a:ea typeface="Gill Sans" charset="0"/>
                <a:cs typeface="Gill Sans" charset="0"/>
                <a:sym typeface="Rambla"/>
              </a:rPr>
              <a:t>Kubernetes</a:t>
            </a:r>
            <a:r>
              <a:rPr lang="en" sz="1800" dirty="0">
                <a:latin typeface="Gill Sans" charset="0"/>
                <a:ea typeface="Gill Sans" charset="0"/>
                <a:cs typeface="Gill Sans" charset="0"/>
                <a:sym typeface="Rambla"/>
              </a:rPr>
              <a:t>, etc</a:t>
            </a:r>
            <a:r>
              <a:rPr lang="en" sz="1800" dirty="0" smtClean="0">
                <a:latin typeface="Gill Sans" charset="0"/>
                <a:ea typeface="Gill Sans" charset="0"/>
                <a:cs typeface="Gill Sans" charset="0"/>
                <a:sym typeface="Rambla"/>
              </a:rPr>
              <a:t>...</a:t>
            </a:r>
            <a:endParaRPr lang="de-DE" sz="1800" dirty="0" smtClean="0">
              <a:latin typeface="Gill Sans" charset="0"/>
              <a:ea typeface="Gill Sans" charset="0"/>
              <a:cs typeface="Gill Sans" charset="0"/>
              <a:sym typeface="Rambla"/>
            </a:endParaRPr>
          </a:p>
          <a:p>
            <a:pPr marL="731520" indent="-487680">
              <a:buClr>
                <a:srgbClr val="000000"/>
              </a:buClr>
              <a:buSzPct val="100000"/>
              <a:buFont typeface="Rambla"/>
              <a:buAutoNum type="arabicPeriod"/>
            </a:pPr>
            <a:endParaRPr lang="en" sz="1800" dirty="0">
              <a:latin typeface="Gill Sans" charset="0"/>
              <a:ea typeface="Gill Sans" charset="0"/>
              <a:cs typeface="Gill Sans" charset="0"/>
              <a:sym typeface="Rambla"/>
            </a:endParaRPr>
          </a:p>
          <a:p>
            <a:pPr marL="731520" indent="-487680">
              <a:buClr>
                <a:srgbClr val="000000"/>
              </a:buClr>
              <a:buSzPct val="100000"/>
              <a:buFont typeface="Rambla"/>
              <a:buAutoNum type="arabicPeriod"/>
            </a:pPr>
            <a:r>
              <a:rPr lang="en" sz="1800" dirty="0">
                <a:latin typeface="Gill Sans" charset="0"/>
                <a:ea typeface="Gill Sans" charset="0"/>
                <a:cs typeface="Gill Sans" charset="0"/>
                <a:sym typeface="Rambla"/>
              </a:rPr>
              <a:t>Run and test Artifact (</a:t>
            </a:r>
            <a:r>
              <a:rPr lang="en" sz="1800" i="1" dirty="0" err="1">
                <a:latin typeface="Gill Sans" charset="0"/>
                <a:ea typeface="Gill Sans" charset="0"/>
                <a:cs typeface="Gill Sans" charset="0"/>
                <a:sym typeface="Rambla"/>
              </a:rPr>
              <a:t>docker</a:t>
            </a:r>
            <a:r>
              <a:rPr lang="en" sz="1800" i="1" dirty="0">
                <a:latin typeface="Gill Sans" charset="0"/>
                <a:ea typeface="Gill Sans" charset="0"/>
                <a:cs typeface="Gill Sans" charset="0"/>
                <a:sym typeface="Rambla"/>
              </a:rPr>
              <a:t> run -</a:t>
            </a:r>
            <a:r>
              <a:rPr lang="en" sz="1800" i="1" dirty="0" err="1">
                <a:latin typeface="Gill Sans" charset="0"/>
                <a:ea typeface="Gill Sans" charset="0"/>
                <a:cs typeface="Gill Sans" charset="0"/>
                <a:sym typeface="Rambla"/>
              </a:rPr>
              <a:t>ti</a:t>
            </a:r>
            <a:r>
              <a:rPr lang="en" sz="1800" i="1" dirty="0">
                <a:latin typeface="Gill Sans" charset="0"/>
                <a:ea typeface="Gill Sans" charset="0"/>
                <a:cs typeface="Gill Sans" charset="0"/>
                <a:sym typeface="Rambla"/>
              </a:rPr>
              <a:t> </a:t>
            </a:r>
            <a:r>
              <a:rPr lang="en" sz="1800" i="1" dirty="0" err="1">
                <a:latin typeface="Gill Sans" charset="0"/>
                <a:ea typeface="Gill Sans" charset="0"/>
                <a:cs typeface="Gill Sans" charset="0"/>
                <a:sym typeface="Rambla"/>
              </a:rPr>
              <a:t>myOrigin</a:t>
            </a:r>
            <a:r>
              <a:rPr lang="en" sz="1800" i="1" dirty="0">
                <a:latin typeface="Gill Sans" charset="0"/>
                <a:ea typeface="Gill Sans" charset="0"/>
                <a:cs typeface="Gill Sans" charset="0"/>
                <a:sym typeface="Rambla"/>
              </a:rPr>
              <a:t>/</a:t>
            </a:r>
            <a:r>
              <a:rPr lang="en" sz="1800" i="1" dirty="0" err="1">
                <a:latin typeface="Gill Sans" charset="0"/>
                <a:ea typeface="Gill Sans" charset="0"/>
                <a:cs typeface="Gill Sans" charset="0"/>
                <a:sym typeface="Rambla"/>
              </a:rPr>
              <a:t>myPlan</a:t>
            </a:r>
            <a:r>
              <a:rPr lang="en" sz="1800" dirty="0" smtClean="0">
                <a:latin typeface="Gill Sans" charset="0"/>
                <a:ea typeface="Gill Sans" charset="0"/>
                <a:cs typeface="Gill Sans" charset="0"/>
                <a:sym typeface="Rambla"/>
              </a:rPr>
              <a:t>)</a:t>
            </a:r>
            <a:endParaRPr lang="en" sz="1800" dirty="0">
              <a:latin typeface="Gill Sans" charset="0"/>
              <a:ea typeface="Gill Sans" charset="0"/>
              <a:cs typeface="Gill Sans" charset="0"/>
              <a:sym typeface="Rambla"/>
            </a:endParaRPr>
          </a:p>
          <a:p>
            <a:endParaRPr sz="1800" dirty="0">
              <a:latin typeface="Gill Sans" charset="0"/>
              <a:ea typeface="Gill Sans" charset="0"/>
              <a:cs typeface="Gill Sans" charset="0"/>
              <a:sym typeface="Rambla"/>
            </a:endParaRPr>
          </a:p>
        </p:txBody>
      </p:sp>
      <p:sp>
        <p:nvSpPr>
          <p:cNvPr id="20" name="Shape 342"/>
          <p:cNvSpPr/>
          <p:nvPr/>
        </p:nvSpPr>
        <p:spPr>
          <a:xfrm>
            <a:off x="609600" y="1568520"/>
            <a:ext cx="12488640" cy="2240640"/>
          </a:xfrm>
          <a:prstGeom prst="rect">
            <a:avLst/>
          </a:prstGeom>
          <a:solidFill>
            <a:srgbClr val="D9EAD3"/>
          </a:solidFill>
          <a:ln>
            <a:noFill/>
          </a:ln>
        </p:spPr>
        <p:txBody>
          <a:bodyPr lIns="146280" tIns="146280" rIns="146280" bIns="146280" anchor="ctr" anchorCtr="0">
            <a:noAutofit/>
          </a:bodyPr>
          <a:lstStyle/>
          <a:p>
            <a:endParaRPr/>
          </a:p>
        </p:txBody>
      </p:sp>
      <p:pic>
        <p:nvPicPr>
          <p:cNvPr id="21" name="Shape 343"/>
          <p:cNvPicPr preferRelativeResize="0"/>
          <p:nvPr/>
        </p:nvPicPr>
        <p:blipFill>
          <a:blip r:embed="rId2">
            <a:alphaModFix/>
          </a:blip>
          <a:stretch>
            <a:fillRect/>
          </a:stretch>
        </p:blipFill>
        <p:spPr>
          <a:xfrm>
            <a:off x="1251880" y="2256162"/>
            <a:ext cx="563760" cy="908280"/>
          </a:xfrm>
          <a:prstGeom prst="rect">
            <a:avLst/>
          </a:prstGeom>
          <a:noFill/>
          <a:ln>
            <a:noFill/>
          </a:ln>
        </p:spPr>
      </p:pic>
      <p:sp>
        <p:nvSpPr>
          <p:cNvPr id="22" name="Shape 344"/>
          <p:cNvSpPr txBox="1"/>
          <p:nvPr/>
        </p:nvSpPr>
        <p:spPr>
          <a:xfrm>
            <a:off x="596360" y="1484480"/>
            <a:ext cx="3264480" cy="445440"/>
          </a:xfrm>
          <a:prstGeom prst="rect">
            <a:avLst/>
          </a:prstGeom>
          <a:noFill/>
          <a:ln>
            <a:noFill/>
          </a:ln>
        </p:spPr>
        <p:txBody>
          <a:bodyPr lIns="146280" tIns="146280" rIns="146280" bIns="146280" anchor="t" anchorCtr="0">
            <a:noAutofit/>
          </a:bodyPr>
          <a:lstStyle/>
          <a:p>
            <a:r>
              <a:rPr lang="en" sz="2000">
                <a:latin typeface="Gill Sans"/>
                <a:ea typeface="Gill Sans"/>
                <a:cs typeface="Gill Sans"/>
                <a:sym typeface="Gill Sans"/>
              </a:rPr>
              <a:t>Package Format (.hart)</a:t>
            </a:r>
            <a:r>
              <a:rPr lang="en" sz="2000">
                <a:solidFill>
                  <a:srgbClr val="FFFFFF"/>
                </a:solidFill>
                <a:latin typeface="Gill Sans"/>
                <a:ea typeface="Gill Sans"/>
                <a:cs typeface="Gill Sans"/>
                <a:sym typeface="Gill Sans"/>
              </a:rPr>
              <a:t> </a:t>
            </a:r>
          </a:p>
        </p:txBody>
      </p:sp>
      <p:grpSp>
        <p:nvGrpSpPr>
          <p:cNvPr id="23" name="Shape 345"/>
          <p:cNvGrpSpPr/>
          <p:nvPr/>
        </p:nvGrpSpPr>
        <p:grpSpPr>
          <a:xfrm>
            <a:off x="3104440" y="2028722"/>
            <a:ext cx="1160160" cy="1363160"/>
            <a:chOff x="1400750" y="1267950"/>
            <a:chExt cx="725100" cy="851975"/>
          </a:xfrm>
        </p:grpSpPr>
        <p:pic>
          <p:nvPicPr>
            <p:cNvPr id="24" name="Shape 346"/>
            <p:cNvPicPr preferRelativeResize="0"/>
            <p:nvPr/>
          </p:nvPicPr>
          <p:blipFill>
            <a:blip r:embed="rId3">
              <a:alphaModFix/>
            </a:blip>
            <a:stretch>
              <a:fillRect/>
            </a:stretch>
          </p:blipFill>
          <p:spPr>
            <a:xfrm>
              <a:off x="1400750" y="1267950"/>
              <a:ext cx="725100" cy="851975"/>
            </a:xfrm>
            <a:prstGeom prst="rect">
              <a:avLst/>
            </a:prstGeom>
            <a:noFill/>
            <a:ln>
              <a:noFill/>
            </a:ln>
          </p:spPr>
        </p:pic>
        <p:sp>
          <p:nvSpPr>
            <p:cNvPr id="25" name="Shape 347"/>
            <p:cNvSpPr txBox="1"/>
            <p:nvPr/>
          </p:nvSpPr>
          <p:spPr>
            <a:xfrm>
              <a:off x="1502297" y="1554750"/>
              <a:ext cx="521999" cy="278400"/>
            </a:xfrm>
            <a:prstGeom prst="rect">
              <a:avLst/>
            </a:prstGeom>
            <a:noFill/>
            <a:ln>
              <a:noFill/>
            </a:ln>
          </p:spPr>
          <p:txBody>
            <a:bodyPr lIns="91425" tIns="91425" rIns="91425" bIns="91425" anchor="ctr" anchorCtr="0">
              <a:noAutofit/>
            </a:bodyPr>
            <a:lstStyle/>
            <a:p>
              <a:pPr algn="ctr"/>
              <a:r>
                <a:rPr lang="en" sz="1900">
                  <a:latin typeface="Gill Sans"/>
                  <a:ea typeface="Gill Sans"/>
                  <a:cs typeface="Gill Sans"/>
                  <a:sym typeface="Gill Sans"/>
                </a:rPr>
                <a:t>Plan</a:t>
              </a:r>
            </a:p>
          </p:txBody>
        </p:sp>
      </p:grpSp>
      <p:grpSp>
        <p:nvGrpSpPr>
          <p:cNvPr id="26" name="Shape 348"/>
          <p:cNvGrpSpPr/>
          <p:nvPr/>
        </p:nvGrpSpPr>
        <p:grpSpPr>
          <a:xfrm>
            <a:off x="5675300" y="1994040"/>
            <a:ext cx="1417320" cy="1432560"/>
            <a:chOff x="2453012" y="1246275"/>
            <a:chExt cx="885825" cy="895350"/>
          </a:xfrm>
        </p:grpSpPr>
        <p:pic>
          <p:nvPicPr>
            <p:cNvPr id="27" name="Shape 349"/>
            <p:cNvPicPr preferRelativeResize="0"/>
            <p:nvPr/>
          </p:nvPicPr>
          <p:blipFill>
            <a:blip r:embed="rId4">
              <a:alphaModFix/>
            </a:blip>
            <a:stretch>
              <a:fillRect/>
            </a:stretch>
          </p:blipFill>
          <p:spPr>
            <a:xfrm>
              <a:off x="2453012" y="1246275"/>
              <a:ext cx="885825" cy="895350"/>
            </a:xfrm>
            <a:prstGeom prst="rect">
              <a:avLst/>
            </a:prstGeom>
            <a:noFill/>
            <a:ln>
              <a:noFill/>
            </a:ln>
          </p:spPr>
        </p:pic>
        <p:sp>
          <p:nvSpPr>
            <p:cNvPr id="28" name="Shape 350"/>
            <p:cNvSpPr txBox="1"/>
            <p:nvPr/>
          </p:nvSpPr>
          <p:spPr>
            <a:xfrm>
              <a:off x="2497351" y="1554750"/>
              <a:ext cx="797100" cy="278400"/>
            </a:xfrm>
            <a:prstGeom prst="rect">
              <a:avLst/>
            </a:prstGeom>
            <a:noFill/>
            <a:ln>
              <a:noFill/>
            </a:ln>
          </p:spPr>
          <p:txBody>
            <a:bodyPr lIns="91425" tIns="91425" rIns="91425" bIns="91425" anchor="ctr" anchorCtr="0">
              <a:noAutofit/>
            </a:bodyPr>
            <a:lstStyle/>
            <a:p>
              <a:pPr algn="ctr"/>
              <a:r>
                <a:rPr lang="en" sz="1900">
                  <a:solidFill>
                    <a:srgbClr val="FFFFFF"/>
                  </a:solidFill>
                  <a:latin typeface="Gill Sans"/>
                  <a:ea typeface="Gill Sans"/>
                  <a:cs typeface="Gill Sans"/>
                  <a:sym typeface="Gill Sans"/>
                </a:rPr>
                <a:t>Artifact</a:t>
              </a:r>
            </a:p>
          </p:txBody>
        </p:sp>
      </p:grpSp>
      <p:grpSp>
        <p:nvGrpSpPr>
          <p:cNvPr id="29" name="Shape 351"/>
          <p:cNvGrpSpPr/>
          <p:nvPr/>
        </p:nvGrpSpPr>
        <p:grpSpPr>
          <a:xfrm>
            <a:off x="8503360" y="2090670"/>
            <a:ext cx="1160160" cy="1239261"/>
            <a:chOff x="3666025" y="1306680"/>
            <a:chExt cx="725100" cy="774538"/>
          </a:xfrm>
        </p:grpSpPr>
        <p:pic>
          <p:nvPicPr>
            <p:cNvPr id="30" name="Shape 352"/>
            <p:cNvPicPr preferRelativeResize="0"/>
            <p:nvPr/>
          </p:nvPicPr>
          <p:blipFill>
            <a:blip r:embed="rId5">
              <a:alphaModFix/>
            </a:blip>
            <a:stretch>
              <a:fillRect/>
            </a:stretch>
          </p:blipFill>
          <p:spPr>
            <a:xfrm>
              <a:off x="3666025" y="1306680"/>
              <a:ext cx="725099" cy="774538"/>
            </a:xfrm>
            <a:prstGeom prst="rect">
              <a:avLst/>
            </a:prstGeom>
            <a:noFill/>
            <a:ln>
              <a:noFill/>
            </a:ln>
          </p:spPr>
        </p:pic>
        <p:sp>
          <p:nvSpPr>
            <p:cNvPr id="31" name="Shape 353"/>
            <p:cNvSpPr txBox="1"/>
            <p:nvPr/>
          </p:nvSpPr>
          <p:spPr>
            <a:xfrm>
              <a:off x="3666025" y="1554750"/>
              <a:ext cx="725100" cy="278400"/>
            </a:xfrm>
            <a:prstGeom prst="rect">
              <a:avLst/>
            </a:prstGeom>
            <a:noFill/>
            <a:ln>
              <a:noFill/>
            </a:ln>
          </p:spPr>
          <p:txBody>
            <a:bodyPr lIns="91425" tIns="91425" rIns="91425" bIns="91425" anchor="ctr" anchorCtr="0">
              <a:noAutofit/>
            </a:bodyPr>
            <a:lstStyle/>
            <a:p>
              <a:pPr algn="ctr"/>
              <a:r>
                <a:rPr lang="en" sz="1900">
                  <a:solidFill>
                    <a:srgbClr val="FFFFFF"/>
                  </a:solidFill>
                  <a:latin typeface="Gill Sans"/>
                  <a:ea typeface="Gill Sans"/>
                  <a:cs typeface="Gill Sans"/>
                  <a:sym typeface="Gill Sans"/>
                </a:rPr>
                <a:t>Depot</a:t>
              </a:r>
            </a:p>
          </p:txBody>
        </p:sp>
      </p:grpSp>
      <p:grpSp>
        <p:nvGrpSpPr>
          <p:cNvPr id="32" name="Shape 354"/>
          <p:cNvGrpSpPr/>
          <p:nvPr/>
        </p:nvGrpSpPr>
        <p:grpSpPr>
          <a:xfrm>
            <a:off x="11122718" y="1730922"/>
            <a:ext cx="1670400" cy="1958760"/>
            <a:chOff x="5351499" y="1028275"/>
            <a:chExt cx="1044000" cy="1224225"/>
          </a:xfrm>
        </p:grpSpPr>
        <p:pic>
          <p:nvPicPr>
            <p:cNvPr id="33" name="Shape 355"/>
            <p:cNvPicPr preferRelativeResize="0"/>
            <p:nvPr/>
          </p:nvPicPr>
          <p:blipFill>
            <a:blip r:embed="rId6">
              <a:alphaModFix/>
            </a:blip>
            <a:stretch>
              <a:fillRect/>
            </a:stretch>
          </p:blipFill>
          <p:spPr>
            <a:xfrm>
              <a:off x="5351500" y="1051800"/>
              <a:ext cx="1044000" cy="1174500"/>
            </a:xfrm>
            <a:prstGeom prst="rect">
              <a:avLst/>
            </a:prstGeom>
            <a:noFill/>
            <a:ln>
              <a:noFill/>
            </a:ln>
          </p:spPr>
        </p:pic>
        <p:sp>
          <p:nvSpPr>
            <p:cNvPr id="34" name="Shape 356"/>
            <p:cNvSpPr txBox="1"/>
            <p:nvPr/>
          </p:nvSpPr>
          <p:spPr>
            <a:xfrm>
              <a:off x="5351499" y="1028275"/>
              <a:ext cx="1044000" cy="278400"/>
            </a:xfrm>
            <a:prstGeom prst="rect">
              <a:avLst/>
            </a:prstGeom>
            <a:noFill/>
            <a:ln>
              <a:noFill/>
            </a:ln>
          </p:spPr>
          <p:txBody>
            <a:bodyPr lIns="91425" tIns="91425" rIns="91425" bIns="91425" anchor="ctr" anchorCtr="0">
              <a:noAutofit/>
            </a:bodyPr>
            <a:lstStyle/>
            <a:p>
              <a:pPr algn="ctr"/>
              <a:r>
                <a:rPr lang="en" sz="1900">
                  <a:latin typeface="Gill Sans"/>
                  <a:ea typeface="Gill Sans"/>
                  <a:cs typeface="Gill Sans"/>
                  <a:sym typeface="Gill Sans"/>
                </a:rPr>
                <a:t>Bare Metal</a:t>
              </a:r>
            </a:p>
          </p:txBody>
        </p:sp>
        <p:sp>
          <p:nvSpPr>
            <p:cNvPr id="35" name="Shape 357"/>
            <p:cNvSpPr txBox="1"/>
            <p:nvPr/>
          </p:nvSpPr>
          <p:spPr>
            <a:xfrm>
              <a:off x="5351499" y="1343550"/>
              <a:ext cx="1044000" cy="278400"/>
            </a:xfrm>
            <a:prstGeom prst="rect">
              <a:avLst/>
            </a:prstGeom>
            <a:noFill/>
            <a:ln>
              <a:noFill/>
            </a:ln>
          </p:spPr>
          <p:txBody>
            <a:bodyPr lIns="91425" tIns="91425" rIns="91425" bIns="91425" anchor="ctr" anchorCtr="0">
              <a:noAutofit/>
            </a:bodyPr>
            <a:lstStyle/>
            <a:p>
              <a:pPr algn="ctr"/>
              <a:r>
                <a:rPr lang="en" sz="1900">
                  <a:latin typeface="Gill Sans"/>
                  <a:ea typeface="Gill Sans"/>
                  <a:cs typeface="Gill Sans"/>
                  <a:sym typeface="Gill Sans"/>
                </a:rPr>
                <a:t>Containers</a:t>
              </a:r>
            </a:p>
          </p:txBody>
        </p:sp>
        <p:sp>
          <p:nvSpPr>
            <p:cNvPr id="36" name="Shape 358"/>
            <p:cNvSpPr txBox="1"/>
            <p:nvPr/>
          </p:nvSpPr>
          <p:spPr>
            <a:xfrm>
              <a:off x="5351499" y="1658825"/>
              <a:ext cx="1044000" cy="278400"/>
            </a:xfrm>
            <a:prstGeom prst="rect">
              <a:avLst/>
            </a:prstGeom>
            <a:noFill/>
            <a:ln>
              <a:noFill/>
            </a:ln>
          </p:spPr>
          <p:txBody>
            <a:bodyPr lIns="91425" tIns="91425" rIns="91425" bIns="91425" anchor="ctr" anchorCtr="0">
              <a:noAutofit/>
            </a:bodyPr>
            <a:lstStyle/>
            <a:p>
              <a:pPr algn="ctr"/>
              <a:r>
                <a:rPr lang="en" sz="1900">
                  <a:latin typeface="Gill Sans"/>
                  <a:ea typeface="Gill Sans"/>
                  <a:cs typeface="Gill Sans"/>
                  <a:sym typeface="Gill Sans"/>
                </a:rPr>
                <a:t>AMI</a:t>
              </a:r>
            </a:p>
          </p:txBody>
        </p:sp>
        <p:sp>
          <p:nvSpPr>
            <p:cNvPr id="37" name="Shape 359"/>
            <p:cNvSpPr txBox="1"/>
            <p:nvPr/>
          </p:nvSpPr>
          <p:spPr>
            <a:xfrm>
              <a:off x="5351499" y="1974100"/>
              <a:ext cx="1044000" cy="278400"/>
            </a:xfrm>
            <a:prstGeom prst="rect">
              <a:avLst/>
            </a:prstGeom>
            <a:noFill/>
            <a:ln>
              <a:noFill/>
            </a:ln>
          </p:spPr>
          <p:txBody>
            <a:bodyPr lIns="91425" tIns="91425" rIns="91425" bIns="91425" anchor="ctr" anchorCtr="0">
              <a:noAutofit/>
            </a:bodyPr>
            <a:lstStyle/>
            <a:p>
              <a:pPr algn="ctr"/>
              <a:r>
                <a:rPr lang="en" sz="1900">
                  <a:latin typeface="Gill Sans"/>
                  <a:ea typeface="Gill Sans"/>
                  <a:cs typeface="Gill Sans"/>
                  <a:sym typeface="Gill Sans"/>
                </a:rPr>
                <a:t>VM</a:t>
              </a:r>
            </a:p>
          </p:txBody>
        </p:sp>
      </p:grpSp>
      <p:cxnSp>
        <p:nvCxnSpPr>
          <p:cNvPr id="38" name="Shape 360"/>
          <p:cNvCxnSpPr/>
          <p:nvPr/>
        </p:nvCxnSpPr>
        <p:spPr>
          <a:xfrm>
            <a:off x="1847067" y="2710800"/>
            <a:ext cx="1104000" cy="0"/>
          </a:xfrm>
          <a:prstGeom prst="straightConnector1">
            <a:avLst/>
          </a:prstGeom>
          <a:noFill/>
          <a:ln w="9525" cap="flat" cmpd="sng">
            <a:solidFill>
              <a:schemeClr val="dk2"/>
            </a:solidFill>
            <a:prstDash val="solid"/>
            <a:round/>
            <a:headEnd type="oval" w="lg" len="lg"/>
            <a:tailEnd type="triangle" w="lg" len="lg"/>
          </a:ln>
        </p:spPr>
      </p:cxnSp>
      <p:cxnSp>
        <p:nvCxnSpPr>
          <p:cNvPr id="39" name="Shape 361"/>
          <p:cNvCxnSpPr/>
          <p:nvPr/>
        </p:nvCxnSpPr>
        <p:spPr>
          <a:xfrm>
            <a:off x="4417948" y="2710800"/>
            <a:ext cx="1103998" cy="0"/>
          </a:xfrm>
          <a:prstGeom prst="straightConnector1">
            <a:avLst/>
          </a:prstGeom>
          <a:noFill/>
          <a:ln w="9525" cap="flat" cmpd="sng">
            <a:solidFill>
              <a:schemeClr val="dk2"/>
            </a:solidFill>
            <a:prstDash val="solid"/>
            <a:round/>
            <a:headEnd type="oval" w="lg" len="lg"/>
            <a:tailEnd type="triangle" w="lg" len="lg"/>
          </a:ln>
        </p:spPr>
      </p:cxnSp>
      <p:cxnSp>
        <p:nvCxnSpPr>
          <p:cNvPr id="40" name="Shape 362"/>
          <p:cNvCxnSpPr/>
          <p:nvPr/>
        </p:nvCxnSpPr>
        <p:spPr>
          <a:xfrm>
            <a:off x="7245987" y="2710800"/>
            <a:ext cx="1104000" cy="0"/>
          </a:xfrm>
          <a:prstGeom prst="straightConnector1">
            <a:avLst/>
          </a:prstGeom>
          <a:noFill/>
          <a:ln w="9525" cap="flat" cmpd="sng">
            <a:solidFill>
              <a:schemeClr val="dk2"/>
            </a:solidFill>
            <a:prstDash val="solid"/>
            <a:round/>
            <a:headEnd type="oval" w="lg" len="lg"/>
            <a:tailEnd type="triangle" w="lg" len="lg"/>
          </a:ln>
        </p:spPr>
      </p:cxnSp>
      <p:grpSp>
        <p:nvGrpSpPr>
          <p:cNvPr id="41" name="Shape 363"/>
          <p:cNvGrpSpPr/>
          <p:nvPr/>
        </p:nvGrpSpPr>
        <p:grpSpPr>
          <a:xfrm>
            <a:off x="9982823" y="1955499"/>
            <a:ext cx="820600" cy="1509600"/>
            <a:chOff x="6010662" y="1216350"/>
            <a:chExt cx="512875" cy="943500"/>
          </a:xfrm>
        </p:grpSpPr>
        <p:cxnSp>
          <p:nvCxnSpPr>
            <p:cNvPr id="42" name="Shape 364"/>
            <p:cNvCxnSpPr/>
            <p:nvPr/>
          </p:nvCxnSpPr>
          <p:spPr>
            <a:xfrm>
              <a:off x="6240412" y="1216350"/>
              <a:ext cx="2100" cy="943500"/>
            </a:xfrm>
            <a:prstGeom prst="straightConnector1">
              <a:avLst/>
            </a:prstGeom>
            <a:noFill/>
            <a:ln w="9525" cap="flat" cmpd="sng">
              <a:solidFill>
                <a:schemeClr val="dk2"/>
              </a:solidFill>
              <a:prstDash val="solid"/>
              <a:round/>
              <a:headEnd type="none" w="lg" len="lg"/>
              <a:tailEnd type="none" w="lg" len="lg"/>
            </a:ln>
          </p:spPr>
        </p:cxnSp>
        <p:grpSp>
          <p:nvGrpSpPr>
            <p:cNvPr id="43" name="Shape 365"/>
            <p:cNvGrpSpPr/>
            <p:nvPr/>
          </p:nvGrpSpPr>
          <p:grpSpPr>
            <a:xfrm>
              <a:off x="6010662" y="1218775"/>
              <a:ext cx="512875" cy="938650"/>
              <a:chOff x="6010662" y="1218775"/>
              <a:chExt cx="512875" cy="938650"/>
            </a:xfrm>
          </p:grpSpPr>
          <p:cxnSp>
            <p:nvCxnSpPr>
              <p:cNvPr id="44" name="Shape 366"/>
              <p:cNvCxnSpPr/>
              <p:nvPr/>
            </p:nvCxnSpPr>
            <p:spPr>
              <a:xfrm>
                <a:off x="6010662" y="1690700"/>
                <a:ext cx="240900" cy="2700"/>
              </a:xfrm>
              <a:prstGeom prst="straightConnector1">
                <a:avLst/>
              </a:prstGeom>
              <a:noFill/>
              <a:ln w="9525" cap="flat" cmpd="sng">
                <a:solidFill>
                  <a:schemeClr val="dk2"/>
                </a:solidFill>
                <a:prstDash val="solid"/>
                <a:round/>
                <a:headEnd type="oval" w="lg" len="lg"/>
                <a:tailEnd type="none" w="lg" len="lg"/>
              </a:ln>
            </p:spPr>
          </p:cxnSp>
          <p:cxnSp>
            <p:nvCxnSpPr>
              <p:cNvPr id="45" name="Shape 367"/>
              <p:cNvCxnSpPr/>
              <p:nvPr/>
            </p:nvCxnSpPr>
            <p:spPr>
              <a:xfrm>
                <a:off x="6244537" y="1218775"/>
                <a:ext cx="279000" cy="0"/>
              </a:xfrm>
              <a:prstGeom prst="straightConnector1">
                <a:avLst/>
              </a:prstGeom>
              <a:noFill/>
              <a:ln w="9525" cap="flat" cmpd="sng">
                <a:solidFill>
                  <a:schemeClr val="dk2"/>
                </a:solidFill>
                <a:prstDash val="solid"/>
                <a:round/>
                <a:headEnd type="none" w="lg" len="lg"/>
                <a:tailEnd type="triangle" w="lg" len="lg"/>
              </a:ln>
            </p:spPr>
          </p:cxnSp>
          <p:cxnSp>
            <p:nvCxnSpPr>
              <p:cNvPr id="46" name="Shape 368"/>
              <p:cNvCxnSpPr/>
              <p:nvPr/>
            </p:nvCxnSpPr>
            <p:spPr>
              <a:xfrm>
                <a:off x="6240412" y="2157425"/>
                <a:ext cx="279000" cy="0"/>
              </a:xfrm>
              <a:prstGeom prst="straightConnector1">
                <a:avLst/>
              </a:prstGeom>
              <a:noFill/>
              <a:ln w="9525" cap="flat" cmpd="sng">
                <a:solidFill>
                  <a:schemeClr val="dk2"/>
                </a:solidFill>
                <a:prstDash val="solid"/>
                <a:round/>
                <a:headEnd type="none" w="lg" len="lg"/>
                <a:tailEnd type="triangle" w="lg" len="lg"/>
              </a:ln>
            </p:spPr>
          </p:cxnSp>
          <p:cxnSp>
            <p:nvCxnSpPr>
              <p:cNvPr id="47" name="Shape 369"/>
              <p:cNvCxnSpPr/>
              <p:nvPr/>
            </p:nvCxnSpPr>
            <p:spPr>
              <a:xfrm>
                <a:off x="6244537" y="1531658"/>
                <a:ext cx="279000" cy="0"/>
              </a:xfrm>
              <a:prstGeom prst="straightConnector1">
                <a:avLst/>
              </a:prstGeom>
              <a:noFill/>
              <a:ln w="9525" cap="flat" cmpd="sng">
                <a:solidFill>
                  <a:schemeClr val="dk2"/>
                </a:solidFill>
                <a:prstDash val="solid"/>
                <a:round/>
                <a:headEnd type="none" w="lg" len="lg"/>
                <a:tailEnd type="triangle" w="lg" len="lg"/>
              </a:ln>
            </p:spPr>
          </p:cxnSp>
          <p:cxnSp>
            <p:nvCxnSpPr>
              <p:cNvPr id="48" name="Shape 370"/>
              <p:cNvCxnSpPr/>
              <p:nvPr/>
            </p:nvCxnSpPr>
            <p:spPr>
              <a:xfrm>
                <a:off x="6244537" y="1844541"/>
                <a:ext cx="279000" cy="0"/>
              </a:xfrm>
              <a:prstGeom prst="straightConnector1">
                <a:avLst/>
              </a:prstGeom>
              <a:noFill/>
              <a:ln w="9525" cap="flat" cmpd="sng">
                <a:solidFill>
                  <a:schemeClr val="dk2"/>
                </a:solidFill>
                <a:prstDash val="solid"/>
                <a:round/>
                <a:headEnd type="none" w="lg" len="lg"/>
                <a:tailEnd type="triangle" w="lg" len="lg"/>
              </a:ln>
            </p:spPr>
          </p:cxnSp>
        </p:grpSp>
      </p:grpSp>
    </p:spTree>
    <p:extLst>
      <p:ext uri="{BB962C8B-B14F-4D97-AF65-F5344CB8AC3E}">
        <p14:creationId xmlns:p14="http://schemas.microsoft.com/office/powerpoint/2010/main" val="102367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Habitat components</a:t>
            </a:r>
            <a:endParaRPr lang="en-US" b="1" dirty="0"/>
          </a:p>
        </p:txBody>
      </p:sp>
      <p:sp>
        <p:nvSpPr>
          <p:cNvPr id="2" name="Text Placeholder 1"/>
          <p:cNvSpPr>
            <a:spLocks noGrp="1"/>
          </p:cNvSpPr>
          <p:nvPr>
            <p:ph type="body" sz="quarter" idx="10"/>
          </p:nvPr>
        </p:nvSpPr>
        <p:spPr/>
        <p:txBody>
          <a:bodyPr/>
          <a:lstStyle/>
          <a:p>
            <a:pPr marL="731520" indent="-365760">
              <a:spcBef>
                <a:spcPts val="0"/>
              </a:spcBef>
            </a:pPr>
            <a:r>
              <a:rPr lang="en" b="1" dirty="0"/>
              <a:t>Habitat Studio</a:t>
            </a:r>
            <a:r>
              <a:rPr lang="en" dirty="0"/>
              <a:t> - an application </a:t>
            </a:r>
            <a:r>
              <a:rPr lang="en" dirty="0" smtClean="0"/>
              <a:t>packager</a:t>
            </a:r>
            <a:endParaRPr lang="de-DE" dirty="0" smtClean="0"/>
          </a:p>
          <a:p>
            <a:pPr marL="731520" indent="-365760">
              <a:spcBef>
                <a:spcPts val="0"/>
              </a:spcBef>
            </a:pPr>
            <a:endParaRPr lang="en" dirty="0"/>
          </a:p>
          <a:p>
            <a:pPr marL="731520" indent="-365760">
              <a:spcBef>
                <a:spcPts val="0"/>
              </a:spcBef>
            </a:pPr>
            <a:r>
              <a:rPr lang="en" b="1" dirty="0"/>
              <a:t>Habitat Plans</a:t>
            </a:r>
            <a:r>
              <a:rPr lang="en" dirty="0"/>
              <a:t> - instructions to download, compile, and </a:t>
            </a:r>
            <a:r>
              <a:rPr lang="en" dirty="0" smtClean="0"/>
              <a:t>install</a:t>
            </a:r>
            <a:endParaRPr lang="de-DE" dirty="0" smtClean="0"/>
          </a:p>
          <a:p>
            <a:pPr marL="731520" indent="-365760">
              <a:spcBef>
                <a:spcPts val="0"/>
              </a:spcBef>
            </a:pPr>
            <a:endParaRPr lang="de-DE" dirty="0"/>
          </a:p>
          <a:p>
            <a:pPr marL="731520" indent="-365760">
              <a:spcBef>
                <a:spcPts val="0"/>
              </a:spcBef>
            </a:pPr>
            <a:r>
              <a:rPr lang="en" b="1" dirty="0"/>
              <a:t>Habitat Depot</a:t>
            </a:r>
            <a:r>
              <a:rPr lang="en" dirty="0"/>
              <a:t> - a place to upload and download your app packages</a:t>
            </a:r>
            <a:endParaRPr lang="de-DE" dirty="0"/>
          </a:p>
          <a:p>
            <a:pPr marL="731520" indent="-365760">
              <a:spcBef>
                <a:spcPts val="0"/>
              </a:spcBef>
            </a:pPr>
            <a:endParaRPr lang="de-DE" dirty="0" smtClean="0"/>
          </a:p>
          <a:p>
            <a:pPr marL="731520" indent="-365760">
              <a:spcBef>
                <a:spcPts val="0"/>
              </a:spcBef>
            </a:pPr>
            <a:r>
              <a:rPr lang="en" b="1" dirty="0"/>
              <a:t>Habitat Supervisor</a:t>
            </a:r>
            <a:r>
              <a:rPr lang="en" dirty="0"/>
              <a:t> - an intelligent runtime with deployment coordination and service discovery built in</a:t>
            </a:r>
          </a:p>
          <a:p>
            <a:pPr marL="731520" indent="-365760">
              <a:spcBef>
                <a:spcPts val="0"/>
              </a:spcBef>
            </a:pPr>
            <a:endParaRPr lang="en" dirty="0"/>
          </a:p>
        </p:txBody>
      </p:sp>
    </p:spTree>
    <p:extLst>
      <p:ext uri="{BB962C8B-B14F-4D97-AF65-F5344CB8AC3E}">
        <p14:creationId xmlns:p14="http://schemas.microsoft.com/office/powerpoint/2010/main" val="174608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Overview</a:t>
            </a:r>
            <a:endParaRPr lang="en-US" b="1" dirty="0"/>
          </a:p>
        </p:txBody>
      </p:sp>
      <p:sp>
        <p:nvSpPr>
          <p:cNvPr id="3" name="Text Placeholder 2"/>
          <p:cNvSpPr>
            <a:spLocks noGrp="1"/>
          </p:cNvSpPr>
          <p:nvPr>
            <p:ph type="body" sz="quarter" idx="10"/>
          </p:nvPr>
        </p:nvSpPr>
        <p:spPr/>
        <p:txBody>
          <a:bodyPr/>
          <a:lstStyle/>
          <a:p>
            <a:r>
              <a:rPr lang="de-DE" b="1" dirty="0" smtClean="0"/>
              <a:t>Enterprise IT </a:t>
            </a:r>
            <a:r>
              <a:rPr lang="mr-IN" dirty="0" smtClean="0"/>
              <a:t>–</a:t>
            </a:r>
            <a:r>
              <a:rPr lang="de-DE" dirty="0" smtClean="0"/>
              <a:t> </a:t>
            </a:r>
            <a:r>
              <a:rPr lang="de-DE" dirty="0" err="1" smtClean="0"/>
              <a:t>What</a:t>
            </a:r>
            <a:r>
              <a:rPr lang="de-DE" dirty="0" smtClean="0"/>
              <a:t> </a:t>
            </a:r>
            <a:r>
              <a:rPr lang="de-DE" dirty="0" err="1" smtClean="0"/>
              <a:t>is</a:t>
            </a:r>
            <a:r>
              <a:rPr lang="de-DE" dirty="0" smtClean="0"/>
              <a:t> Enterprise </a:t>
            </a:r>
            <a:r>
              <a:rPr lang="de-DE" dirty="0" err="1" smtClean="0"/>
              <a:t>and</a:t>
            </a:r>
            <a:r>
              <a:rPr lang="de-DE" dirty="0" smtClean="0"/>
              <a:t> </a:t>
            </a:r>
            <a:r>
              <a:rPr lang="de-DE" dirty="0" err="1" smtClean="0"/>
              <a:t>what</a:t>
            </a:r>
            <a:r>
              <a:rPr lang="de-DE" dirty="0" smtClean="0"/>
              <a:t> </a:t>
            </a:r>
            <a:r>
              <a:rPr lang="de-DE" dirty="0" err="1" smtClean="0"/>
              <a:t>are</a:t>
            </a:r>
            <a:r>
              <a:rPr lang="de-DE" dirty="0" smtClean="0"/>
              <a:t> </a:t>
            </a:r>
            <a:r>
              <a:rPr lang="de-DE" dirty="0" err="1" smtClean="0"/>
              <a:t>their</a:t>
            </a:r>
            <a:r>
              <a:rPr lang="de-DE" dirty="0" smtClean="0"/>
              <a:t> </a:t>
            </a:r>
            <a:r>
              <a:rPr lang="de-DE" dirty="0" err="1" smtClean="0"/>
              <a:t>challenges</a:t>
            </a:r>
            <a:endParaRPr lang="de-DE" dirty="0" smtClean="0"/>
          </a:p>
          <a:p>
            <a:endParaRPr lang="en-US" dirty="0" smtClean="0"/>
          </a:p>
          <a:p>
            <a:endParaRPr lang="en-US" dirty="0"/>
          </a:p>
        </p:txBody>
      </p:sp>
    </p:spTree>
    <p:extLst>
      <p:ext uri="{BB962C8B-B14F-4D97-AF65-F5344CB8AC3E}">
        <p14:creationId xmlns:p14="http://schemas.microsoft.com/office/powerpoint/2010/main" val="104268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Habitat components</a:t>
            </a:r>
            <a:endParaRPr lang="en-US" b="1" dirty="0"/>
          </a:p>
        </p:txBody>
      </p:sp>
      <p:sp>
        <p:nvSpPr>
          <p:cNvPr id="7" name="Shape 239"/>
          <p:cNvSpPr txBox="1"/>
          <p:nvPr/>
        </p:nvSpPr>
        <p:spPr>
          <a:xfrm>
            <a:off x="498720" y="4951440"/>
            <a:ext cx="13632960" cy="2939240"/>
          </a:xfrm>
          <a:prstGeom prst="rect">
            <a:avLst/>
          </a:prstGeom>
          <a:noFill/>
          <a:ln>
            <a:noFill/>
          </a:ln>
        </p:spPr>
        <p:txBody>
          <a:bodyPr lIns="146280" tIns="146280" rIns="146280" bIns="146280" anchor="t" anchorCtr="0">
            <a:noAutofit/>
          </a:bodyPr>
          <a:lstStyle/>
          <a:p>
            <a:pPr marL="731520" indent="-487680">
              <a:buClr>
                <a:srgbClr val="000000"/>
              </a:buClr>
              <a:buSzPct val="100000"/>
              <a:buFont typeface="Arial" charset="0"/>
              <a:buChar char="•"/>
            </a:pPr>
            <a:r>
              <a:rPr lang="en" sz="1900" dirty="0">
                <a:latin typeface="Gill Sans" charset="0"/>
                <a:ea typeface="Gill Sans" charset="0"/>
                <a:cs typeface="Gill Sans" charset="0"/>
                <a:sym typeface="Rambla"/>
              </a:rPr>
              <a:t>Part of an Artifact, the Supervisor manages Application node behavior at runtime, providing automation and intelligence:</a:t>
            </a:r>
          </a:p>
          <a:p>
            <a:pPr marL="1463040" lvl="1" indent="-487680">
              <a:buClr>
                <a:srgbClr val="000000"/>
              </a:buClr>
              <a:buSzPct val="100000"/>
            </a:pPr>
            <a:r>
              <a:rPr lang="en" sz="1900" dirty="0">
                <a:latin typeface="Gill Sans" charset="0"/>
                <a:ea typeface="Gill Sans" charset="0"/>
                <a:cs typeface="Gill Sans" charset="0"/>
                <a:sym typeface="Rambla"/>
              </a:rPr>
              <a:t>Utilizes predefined Plan to manage application behavior</a:t>
            </a:r>
          </a:p>
          <a:p>
            <a:pPr marL="1463040" lvl="1" indent="-487680">
              <a:buClr>
                <a:srgbClr val="000000"/>
              </a:buClr>
              <a:buSzPct val="100000"/>
            </a:pPr>
            <a:r>
              <a:rPr lang="en" sz="1900" dirty="0">
                <a:latin typeface="Gill Sans" charset="0"/>
                <a:ea typeface="Gill Sans" charset="0"/>
                <a:cs typeface="Gill Sans" charset="0"/>
                <a:sym typeface="Rambla"/>
              </a:rPr>
              <a:t>Built in service discovery</a:t>
            </a:r>
          </a:p>
          <a:p>
            <a:pPr marL="1463040" lvl="1" indent="-487680">
              <a:buClr>
                <a:srgbClr val="000000"/>
              </a:buClr>
              <a:buSzPct val="100000"/>
            </a:pPr>
            <a:r>
              <a:rPr lang="en" sz="1900" dirty="0">
                <a:latin typeface="Gill Sans" charset="0"/>
                <a:ea typeface="Gill Sans" charset="0"/>
                <a:cs typeface="Gill Sans" charset="0"/>
                <a:sym typeface="Rambla"/>
              </a:rPr>
              <a:t>Self-organizes with other Supervisor nodes on a Ring into topologies</a:t>
            </a:r>
          </a:p>
          <a:p>
            <a:pPr marL="1463040" lvl="1" indent="-487680">
              <a:buClr>
                <a:srgbClr val="000000"/>
              </a:buClr>
              <a:buSzPct val="100000"/>
            </a:pPr>
            <a:r>
              <a:rPr lang="en" sz="1900" dirty="0">
                <a:latin typeface="Gill Sans" charset="0"/>
                <a:ea typeface="Gill Sans" charset="0"/>
                <a:cs typeface="Gill Sans" charset="0"/>
                <a:sym typeface="Rambla"/>
              </a:rPr>
              <a:t>Rings have no single point of failure</a:t>
            </a:r>
          </a:p>
          <a:p>
            <a:pPr marL="731520" indent="-487680">
              <a:buClr>
                <a:srgbClr val="000000"/>
              </a:buClr>
              <a:buSzPct val="100000"/>
              <a:buFont typeface="Arial" charset="0"/>
              <a:buChar char="•"/>
            </a:pPr>
            <a:r>
              <a:rPr lang="en" sz="1900" dirty="0">
                <a:latin typeface="Gill Sans" charset="0"/>
                <a:ea typeface="Gill Sans" charset="0"/>
                <a:cs typeface="Gill Sans" charset="0"/>
                <a:sym typeface="Rambla"/>
              </a:rPr>
              <a:t>Supervisor executes a variety of hooks for defined behavior:</a:t>
            </a:r>
          </a:p>
          <a:p>
            <a:pPr marL="1463040" lvl="1" indent="-487680">
              <a:buClr>
                <a:srgbClr val="000000"/>
              </a:buClr>
              <a:buSzPct val="100000"/>
            </a:pPr>
            <a:r>
              <a:rPr lang="en-US" sz="1900" dirty="0" err="1">
                <a:latin typeface="Gill Sans" charset="0"/>
                <a:ea typeface="Gill Sans" charset="0"/>
                <a:cs typeface="Gill Sans" charset="0"/>
                <a:sym typeface="Rambla"/>
              </a:rPr>
              <a:t>i</a:t>
            </a:r>
            <a:r>
              <a:rPr lang="en" sz="1900" dirty="0">
                <a:latin typeface="Gill Sans" charset="0"/>
                <a:ea typeface="Gill Sans" charset="0"/>
                <a:cs typeface="Gill Sans" charset="0"/>
                <a:sym typeface="Rambla"/>
              </a:rPr>
              <a:t>nit, run, </a:t>
            </a:r>
            <a:r>
              <a:rPr lang="en" sz="1900" dirty="0" err="1">
                <a:latin typeface="Gill Sans" charset="0"/>
                <a:ea typeface="Gill Sans" charset="0"/>
                <a:cs typeface="Gill Sans" charset="0"/>
                <a:sym typeface="Rambla"/>
              </a:rPr>
              <a:t>health_check</a:t>
            </a:r>
            <a:r>
              <a:rPr lang="en" sz="1900" dirty="0">
                <a:latin typeface="Gill Sans" charset="0"/>
                <a:ea typeface="Gill Sans" charset="0"/>
                <a:cs typeface="Gill Sans" charset="0"/>
                <a:sym typeface="Rambla"/>
              </a:rPr>
              <a:t>, reconfigure, </a:t>
            </a:r>
            <a:r>
              <a:rPr lang="en" sz="1900" dirty="0" err="1">
                <a:latin typeface="Gill Sans" charset="0"/>
                <a:ea typeface="Gill Sans" charset="0"/>
                <a:cs typeface="Gill Sans" charset="0"/>
                <a:sym typeface="Rambla"/>
              </a:rPr>
              <a:t>file_update</a:t>
            </a:r>
            <a:endParaRPr lang="en" sz="1900" dirty="0">
              <a:latin typeface="Gill Sans" charset="0"/>
              <a:ea typeface="Gill Sans" charset="0"/>
              <a:cs typeface="Gill Sans" charset="0"/>
              <a:sym typeface="Rambla"/>
            </a:endParaRPr>
          </a:p>
          <a:p>
            <a:pPr marL="731520" indent="-487680">
              <a:buClr>
                <a:srgbClr val="000000"/>
              </a:buClr>
              <a:buSzPct val="100000"/>
              <a:buFont typeface="Arial" charset="0"/>
              <a:buChar char="•"/>
            </a:pPr>
            <a:r>
              <a:rPr lang="en" sz="1900" dirty="0">
                <a:latin typeface="Gill Sans" charset="0"/>
                <a:ea typeface="Gill Sans" charset="0"/>
                <a:cs typeface="Gill Sans" charset="0"/>
                <a:sym typeface="Rambla"/>
              </a:rPr>
              <a:t>Supervisor is accessible via REST API:</a:t>
            </a:r>
          </a:p>
          <a:p>
            <a:pPr marL="1463040" lvl="1" indent="-487680">
              <a:buClr>
                <a:srgbClr val="000000"/>
              </a:buClr>
              <a:buSzPct val="100000"/>
            </a:pPr>
            <a:r>
              <a:rPr lang="en" sz="1900" dirty="0">
                <a:latin typeface="Gill Sans" charset="0"/>
                <a:ea typeface="Gill Sans" charset="0"/>
                <a:cs typeface="Gill Sans" charset="0"/>
                <a:sym typeface="Rambla"/>
              </a:rPr>
              <a:t>/</a:t>
            </a:r>
            <a:r>
              <a:rPr lang="en" sz="1900" dirty="0" err="1">
                <a:latin typeface="Gill Sans" charset="0"/>
                <a:ea typeface="Gill Sans" charset="0"/>
                <a:cs typeface="Gill Sans" charset="0"/>
                <a:sym typeface="Rambla"/>
              </a:rPr>
              <a:t>config</a:t>
            </a:r>
            <a:r>
              <a:rPr lang="en" sz="1900" dirty="0">
                <a:latin typeface="Gill Sans" charset="0"/>
                <a:ea typeface="Gill Sans" charset="0"/>
                <a:cs typeface="Gill Sans" charset="0"/>
                <a:sym typeface="Rambla"/>
              </a:rPr>
              <a:t>, /health, /status, /gossip, /census, /election</a:t>
            </a:r>
          </a:p>
          <a:p>
            <a:endParaRPr sz="1800" dirty="0">
              <a:latin typeface="Gill Sans" charset="0"/>
              <a:ea typeface="Gill Sans" charset="0"/>
              <a:cs typeface="Gill Sans" charset="0"/>
              <a:sym typeface="Rambla"/>
            </a:endParaRPr>
          </a:p>
        </p:txBody>
      </p:sp>
      <p:grpSp>
        <p:nvGrpSpPr>
          <p:cNvPr id="49" name="Group 48"/>
          <p:cNvGrpSpPr/>
          <p:nvPr/>
        </p:nvGrpSpPr>
        <p:grpSpPr>
          <a:xfrm>
            <a:off x="596360" y="1413280"/>
            <a:ext cx="13442040" cy="3414720"/>
            <a:chOff x="596360" y="1413280"/>
            <a:chExt cx="13442040" cy="3414720"/>
          </a:xfrm>
        </p:grpSpPr>
        <p:sp>
          <p:nvSpPr>
            <p:cNvPr id="50" name="Shape 383"/>
            <p:cNvSpPr/>
            <p:nvPr/>
          </p:nvSpPr>
          <p:spPr>
            <a:xfrm>
              <a:off x="609600" y="1413280"/>
              <a:ext cx="13411200" cy="3414720"/>
            </a:xfrm>
            <a:prstGeom prst="rect">
              <a:avLst/>
            </a:prstGeom>
            <a:solidFill>
              <a:schemeClr val="lt2"/>
            </a:solidFill>
            <a:ln>
              <a:noFill/>
            </a:ln>
          </p:spPr>
          <p:txBody>
            <a:bodyPr lIns="146280" tIns="146280" rIns="146280" bIns="146280" anchor="ctr" anchorCtr="0">
              <a:noAutofit/>
            </a:bodyPr>
            <a:lstStyle/>
            <a:p>
              <a:endParaRPr/>
            </a:p>
          </p:txBody>
        </p:sp>
        <p:sp>
          <p:nvSpPr>
            <p:cNvPr id="51" name="Shape 384"/>
            <p:cNvSpPr/>
            <p:nvPr/>
          </p:nvSpPr>
          <p:spPr>
            <a:xfrm>
              <a:off x="10333240" y="3917680"/>
              <a:ext cx="3536160" cy="737760"/>
            </a:xfrm>
            <a:prstGeom prst="rect">
              <a:avLst/>
            </a:prstGeom>
            <a:solidFill>
              <a:srgbClr val="CFE2F3"/>
            </a:solidFill>
            <a:ln>
              <a:noFill/>
            </a:ln>
          </p:spPr>
          <p:txBody>
            <a:bodyPr lIns="146280" tIns="146280" rIns="146280" bIns="146280" anchor="ctr" anchorCtr="0">
              <a:noAutofit/>
            </a:bodyPr>
            <a:lstStyle/>
            <a:p>
              <a:endParaRPr/>
            </a:p>
          </p:txBody>
        </p:sp>
        <p:sp>
          <p:nvSpPr>
            <p:cNvPr id="52" name="Shape 385"/>
            <p:cNvSpPr/>
            <p:nvPr/>
          </p:nvSpPr>
          <p:spPr>
            <a:xfrm>
              <a:off x="10333240" y="2954360"/>
              <a:ext cx="3536160" cy="798240"/>
            </a:xfrm>
            <a:prstGeom prst="rect">
              <a:avLst/>
            </a:prstGeom>
            <a:solidFill>
              <a:srgbClr val="CFE2F3"/>
            </a:solidFill>
            <a:ln>
              <a:noFill/>
            </a:ln>
          </p:spPr>
          <p:txBody>
            <a:bodyPr lIns="146280" tIns="146280" rIns="146280" bIns="146280" anchor="ctr" anchorCtr="0">
              <a:noAutofit/>
            </a:bodyPr>
            <a:lstStyle/>
            <a:p>
              <a:endParaRPr/>
            </a:p>
          </p:txBody>
        </p:sp>
        <p:sp>
          <p:nvSpPr>
            <p:cNvPr id="53" name="Shape 386"/>
            <p:cNvSpPr/>
            <p:nvPr/>
          </p:nvSpPr>
          <p:spPr>
            <a:xfrm>
              <a:off x="10333240" y="1646880"/>
              <a:ext cx="3536160" cy="1142400"/>
            </a:xfrm>
            <a:prstGeom prst="rect">
              <a:avLst/>
            </a:prstGeom>
            <a:solidFill>
              <a:srgbClr val="CFE2F3"/>
            </a:solidFill>
            <a:ln>
              <a:noFill/>
            </a:ln>
          </p:spPr>
          <p:txBody>
            <a:bodyPr lIns="146280" tIns="146280" rIns="146280" bIns="146280" anchor="ctr" anchorCtr="0">
              <a:noAutofit/>
            </a:bodyPr>
            <a:lstStyle/>
            <a:p>
              <a:endParaRPr/>
            </a:p>
          </p:txBody>
        </p:sp>
        <p:grpSp>
          <p:nvGrpSpPr>
            <p:cNvPr id="54" name="Shape 387"/>
            <p:cNvGrpSpPr/>
            <p:nvPr/>
          </p:nvGrpSpPr>
          <p:grpSpPr>
            <a:xfrm>
              <a:off x="953678" y="2500568"/>
              <a:ext cx="1160160" cy="1239261"/>
              <a:chOff x="3666025" y="1306680"/>
              <a:chExt cx="725100" cy="774538"/>
            </a:xfrm>
          </p:grpSpPr>
          <p:pic>
            <p:nvPicPr>
              <p:cNvPr id="90" name="Shape 388"/>
              <p:cNvPicPr preferRelativeResize="0"/>
              <p:nvPr/>
            </p:nvPicPr>
            <p:blipFill>
              <a:blip r:embed="rId2">
                <a:alphaModFix/>
              </a:blip>
              <a:stretch>
                <a:fillRect/>
              </a:stretch>
            </p:blipFill>
            <p:spPr>
              <a:xfrm>
                <a:off x="3666025" y="1306680"/>
                <a:ext cx="725099" cy="774538"/>
              </a:xfrm>
              <a:prstGeom prst="rect">
                <a:avLst/>
              </a:prstGeom>
              <a:noFill/>
              <a:ln>
                <a:noFill/>
              </a:ln>
            </p:spPr>
          </p:pic>
          <p:sp>
            <p:nvSpPr>
              <p:cNvPr id="91" name="Shape 389"/>
              <p:cNvSpPr txBox="1"/>
              <p:nvPr/>
            </p:nvSpPr>
            <p:spPr>
              <a:xfrm>
                <a:off x="3666025" y="1554750"/>
                <a:ext cx="725100" cy="278400"/>
              </a:xfrm>
              <a:prstGeom prst="rect">
                <a:avLst/>
              </a:prstGeom>
              <a:noFill/>
              <a:ln>
                <a:noFill/>
              </a:ln>
            </p:spPr>
            <p:txBody>
              <a:bodyPr lIns="91425" tIns="91425" rIns="91425" bIns="91425" anchor="ctr" anchorCtr="0">
                <a:noAutofit/>
              </a:bodyPr>
              <a:lstStyle/>
              <a:p>
                <a:pPr algn="ctr"/>
                <a:r>
                  <a:rPr lang="en" sz="1900">
                    <a:solidFill>
                      <a:srgbClr val="FFFFFF"/>
                    </a:solidFill>
                    <a:latin typeface="Gill Sans"/>
                    <a:ea typeface="Gill Sans"/>
                    <a:cs typeface="Gill Sans"/>
                    <a:sym typeface="Gill Sans"/>
                  </a:rPr>
                  <a:t>Depot</a:t>
                </a:r>
              </a:p>
            </p:txBody>
          </p:sp>
        </p:grpSp>
        <p:grpSp>
          <p:nvGrpSpPr>
            <p:cNvPr id="55" name="Shape 390"/>
            <p:cNvGrpSpPr/>
            <p:nvPr/>
          </p:nvGrpSpPr>
          <p:grpSpPr>
            <a:xfrm>
              <a:off x="3699663" y="2403920"/>
              <a:ext cx="1417320" cy="1432560"/>
              <a:chOff x="2453012" y="1246275"/>
              <a:chExt cx="885825" cy="895350"/>
            </a:xfrm>
          </p:grpSpPr>
          <p:pic>
            <p:nvPicPr>
              <p:cNvPr id="88" name="Shape 391"/>
              <p:cNvPicPr preferRelativeResize="0"/>
              <p:nvPr/>
            </p:nvPicPr>
            <p:blipFill>
              <a:blip r:embed="rId3">
                <a:alphaModFix/>
              </a:blip>
              <a:stretch>
                <a:fillRect/>
              </a:stretch>
            </p:blipFill>
            <p:spPr>
              <a:xfrm>
                <a:off x="2453012" y="1246275"/>
                <a:ext cx="885825" cy="895350"/>
              </a:xfrm>
              <a:prstGeom prst="rect">
                <a:avLst/>
              </a:prstGeom>
              <a:noFill/>
              <a:ln>
                <a:noFill/>
              </a:ln>
            </p:spPr>
          </p:pic>
          <p:sp>
            <p:nvSpPr>
              <p:cNvPr id="89" name="Shape 392"/>
              <p:cNvSpPr txBox="1"/>
              <p:nvPr/>
            </p:nvSpPr>
            <p:spPr>
              <a:xfrm>
                <a:off x="2497351" y="1554750"/>
                <a:ext cx="797100" cy="278400"/>
              </a:xfrm>
              <a:prstGeom prst="rect">
                <a:avLst/>
              </a:prstGeom>
              <a:noFill/>
              <a:ln>
                <a:noFill/>
              </a:ln>
            </p:spPr>
            <p:txBody>
              <a:bodyPr lIns="91425" tIns="91425" rIns="91425" bIns="91425" anchor="ctr" anchorCtr="0">
                <a:noAutofit/>
              </a:bodyPr>
              <a:lstStyle/>
              <a:p>
                <a:pPr algn="ctr"/>
                <a:r>
                  <a:rPr lang="en" sz="1900">
                    <a:solidFill>
                      <a:srgbClr val="FFFFFF"/>
                    </a:solidFill>
                    <a:latin typeface="Gill Sans"/>
                    <a:ea typeface="Gill Sans"/>
                    <a:cs typeface="Gill Sans"/>
                    <a:sym typeface="Gill Sans"/>
                  </a:rPr>
                  <a:t>Artifact</a:t>
                </a:r>
              </a:p>
            </p:txBody>
          </p:sp>
        </p:grpSp>
        <p:sp>
          <p:nvSpPr>
            <p:cNvPr id="56" name="Shape 393"/>
            <p:cNvSpPr txBox="1"/>
            <p:nvPr/>
          </p:nvSpPr>
          <p:spPr>
            <a:xfrm>
              <a:off x="596360" y="1413280"/>
              <a:ext cx="6066720" cy="445440"/>
            </a:xfrm>
            <a:prstGeom prst="rect">
              <a:avLst/>
            </a:prstGeom>
            <a:noFill/>
            <a:ln>
              <a:noFill/>
            </a:ln>
          </p:spPr>
          <p:txBody>
            <a:bodyPr lIns="146280" tIns="146280" rIns="146280" bIns="146280" anchor="t" anchorCtr="0">
              <a:noAutofit/>
            </a:bodyPr>
            <a:lstStyle/>
            <a:p>
              <a:r>
                <a:rPr lang="en" sz="2000">
                  <a:latin typeface="Gill Sans"/>
                  <a:ea typeface="Gill Sans"/>
                  <a:cs typeface="Gill Sans"/>
                  <a:sym typeface="Gill Sans"/>
                </a:rPr>
                <a:t>Supervisor: An Intelligent Run-Time Supervisor w/ REST API (</a:t>
              </a:r>
              <a:r>
                <a:rPr lang="en" sz="2000" i="1" dirty="0" err="1">
                  <a:latin typeface="Gill Sans"/>
                  <a:ea typeface="Gill Sans"/>
                  <a:cs typeface="Gill Sans"/>
                  <a:sym typeface="Gill Sans"/>
                </a:rPr>
                <a:t>hab</a:t>
              </a:r>
              <a:r>
                <a:rPr lang="en" sz="2000" i="1" dirty="0">
                  <a:latin typeface="Gill Sans"/>
                  <a:ea typeface="Gill Sans"/>
                  <a:cs typeface="Gill Sans"/>
                  <a:sym typeface="Gill Sans"/>
                </a:rPr>
                <a:t>-sup</a:t>
              </a:r>
              <a:r>
                <a:rPr lang="en" sz="2000" dirty="0">
                  <a:latin typeface="Gill Sans"/>
                  <a:ea typeface="Gill Sans"/>
                  <a:cs typeface="Gill Sans"/>
                  <a:sym typeface="Gill Sans"/>
                </a:rPr>
                <a:t>)</a:t>
              </a:r>
            </a:p>
          </p:txBody>
        </p:sp>
        <p:grpSp>
          <p:nvGrpSpPr>
            <p:cNvPr id="57" name="Shape 394"/>
            <p:cNvGrpSpPr/>
            <p:nvPr/>
          </p:nvGrpSpPr>
          <p:grpSpPr>
            <a:xfrm>
              <a:off x="6663040" y="1679480"/>
              <a:ext cx="2881440" cy="2881440"/>
              <a:chOff x="3627375" y="2802275"/>
              <a:chExt cx="1800900" cy="1800900"/>
            </a:xfrm>
          </p:grpSpPr>
          <p:pic>
            <p:nvPicPr>
              <p:cNvPr id="83" name="Shape 395"/>
              <p:cNvPicPr preferRelativeResize="0"/>
              <p:nvPr/>
            </p:nvPicPr>
            <p:blipFill>
              <a:blip r:embed="rId4">
                <a:alphaModFix/>
              </a:blip>
              <a:stretch>
                <a:fillRect/>
              </a:stretch>
            </p:blipFill>
            <p:spPr>
              <a:xfrm>
                <a:off x="3627375" y="2802275"/>
                <a:ext cx="1800900" cy="1800900"/>
              </a:xfrm>
              <a:prstGeom prst="rect">
                <a:avLst/>
              </a:prstGeom>
              <a:noFill/>
              <a:ln>
                <a:noFill/>
              </a:ln>
            </p:spPr>
          </p:pic>
          <p:sp>
            <p:nvSpPr>
              <p:cNvPr id="84" name="Shape 396"/>
              <p:cNvSpPr txBox="1"/>
              <p:nvPr/>
            </p:nvSpPr>
            <p:spPr>
              <a:xfrm>
                <a:off x="3739850" y="3152750"/>
                <a:ext cx="690000" cy="207300"/>
              </a:xfrm>
              <a:prstGeom prst="rect">
                <a:avLst/>
              </a:prstGeom>
              <a:noFill/>
              <a:ln>
                <a:noFill/>
              </a:ln>
            </p:spPr>
            <p:txBody>
              <a:bodyPr lIns="91425" tIns="91425" rIns="91425" bIns="91425" anchor="ctr" anchorCtr="0">
                <a:noAutofit/>
              </a:bodyPr>
              <a:lstStyle/>
              <a:p>
                <a:pPr algn="ctr"/>
                <a:r>
                  <a:rPr lang="en" sz="1600">
                    <a:latin typeface="Gill Sans"/>
                    <a:ea typeface="Gill Sans"/>
                    <a:cs typeface="Gill Sans"/>
                    <a:sym typeface="Gill Sans"/>
                  </a:rPr>
                  <a:t>Supervisor</a:t>
                </a:r>
              </a:p>
            </p:txBody>
          </p:sp>
          <p:sp>
            <p:nvSpPr>
              <p:cNvPr id="85" name="Shape 397"/>
              <p:cNvSpPr txBox="1"/>
              <p:nvPr/>
            </p:nvSpPr>
            <p:spPr>
              <a:xfrm>
                <a:off x="4604600" y="3152750"/>
                <a:ext cx="690000" cy="207300"/>
              </a:xfrm>
              <a:prstGeom prst="rect">
                <a:avLst/>
              </a:prstGeom>
              <a:noFill/>
              <a:ln>
                <a:noFill/>
              </a:ln>
            </p:spPr>
            <p:txBody>
              <a:bodyPr lIns="91425" tIns="91425" rIns="91425" bIns="91425" anchor="ctr" anchorCtr="0">
                <a:noAutofit/>
              </a:bodyPr>
              <a:lstStyle/>
              <a:p>
                <a:pPr algn="ctr"/>
                <a:r>
                  <a:rPr lang="en" sz="1600">
                    <a:latin typeface="Gill Sans"/>
                    <a:ea typeface="Gill Sans"/>
                    <a:cs typeface="Gill Sans"/>
                    <a:sym typeface="Gill Sans"/>
                  </a:rPr>
                  <a:t>Supervisor</a:t>
                </a:r>
              </a:p>
            </p:txBody>
          </p:sp>
          <p:sp>
            <p:nvSpPr>
              <p:cNvPr id="86" name="Shape 398"/>
              <p:cNvSpPr txBox="1"/>
              <p:nvPr/>
            </p:nvSpPr>
            <p:spPr>
              <a:xfrm>
                <a:off x="3739850" y="3599075"/>
                <a:ext cx="690000" cy="207300"/>
              </a:xfrm>
              <a:prstGeom prst="rect">
                <a:avLst/>
              </a:prstGeom>
              <a:noFill/>
              <a:ln>
                <a:noFill/>
              </a:ln>
            </p:spPr>
            <p:txBody>
              <a:bodyPr lIns="91425" tIns="91425" rIns="91425" bIns="91425" anchor="ctr" anchorCtr="0">
                <a:noAutofit/>
              </a:bodyPr>
              <a:lstStyle/>
              <a:p>
                <a:pPr algn="ctr"/>
                <a:r>
                  <a:rPr lang="en" sz="1600">
                    <a:latin typeface="Gill Sans"/>
                    <a:ea typeface="Gill Sans"/>
                    <a:cs typeface="Gill Sans"/>
                    <a:sym typeface="Gill Sans"/>
                  </a:rPr>
                  <a:t>Supervisor</a:t>
                </a:r>
              </a:p>
            </p:txBody>
          </p:sp>
          <p:sp>
            <p:nvSpPr>
              <p:cNvPr id="87" name="Shape 399"/>
              <p:cNvSpPr txBox="1"/>
              <p:nvPr/>
            </p:nvSpPr>
            <p:spPr>
              <a:xfrm>
                <a:off x="4604600" y="3599075"/>
                <a:ext cx="690000" cy="207300"/>
              </a:xfrm>
              <a:prstGeom prst="rect">
                <a:avLst/>
              </a:prstGeom>
              <a:noFill/>
              <a:ln>
                <a:noFill/>
              </a:ln>
            </p:spPr>
            <p:txBody>
              <a:bodyPr lIns="91425" tIns="91425" rIns="91425" bIns="91425" anchor="ctr" anchorCtr="0">
                <a:noAutofit/>
              </a:bodyPr>
              <a:lstStyle/>
              <a:p>
                <a:pPr algn="ctr"/>
                <a:r>
                  <a:rPr lang="en" sz="1600">
                    <a:latin typeface="Gill Sans"/>
                    <a:ea typeface="Gill Sans"/>
                    <a:cs typeface="Gill Sans"/>
                    <a:sym typeface="Gill Sans"/>
                  </a:rPr>
                  <a:t>Supervisor</a:t>
                </a:r>
              </a:p>
            </p:txBody>
          </p:sp>
        </p:grpSp>
        <p:cxnSp>
          <p:nvCxnSpPr>
            <p:cNvPr id="58" name="Shape 400"/>
            <p:cNvCxnSpPr/>
            <p:nvPr/>
          </p:nvCxnSpPr>
          <p:spPr>
            <a:xfrm>
              <a:off x="2354747" y="3120200"/>
              <a:ext cx="1104000" cy="0"/>
            </a:xfrm>
            <a:prstGeom prst="straightConnector1">
              <a:avLst/>
            </a:prstGeom>
            <a:noFill/>
            <a:ln w="9525" cap="flat" cmpd="sng">
              <a:solidFill>
                <a:schemeClr val="dk2"/>
              </a:solidFill>
              <a:prstDash val="solid"/>
              <a:round/>
              <a:headEnd type="oval" w="lg" len="lg"/>
              <a:tailEnd type="triangle" w="lg" len="lg"/>
            </a:ln>
          </p:spPr>
        </p:cxnSp>
        <p:cxnSp>
          <p:nvCxnSpPr>
            <p:cNvPr id="59" name="Shape 401"/>
            <p:cNvCxnSpPr/>
            <p:nvPr/>
          </p:nvCxnSpPr>
          <p:spPr>
            <a:xfrm>
              <a:off x="5338006" y="3120200"/>
              <a:ext cx="1104000" cy="0"/>
            </a:xfrm>
            <a:prstGeom prst="straightConnector1">
              <a:avLst/>
            </a:prstGeom>
            <a:noFill/>
            <a:ln w="9525" cap="flat" cmpd="sng">
              <a:solidFill>
                <a:schemeClr val="dk2"/>
              </a:solidFill>
              <a:prstDash val="solid"/>
              <a:round/>
              <a:headEnd type="oval" w="lg" len="lg"/>
              <a:tailEnd type="triangle" w="lg" len="lg"/>
            </a:ln>
          </p:spPr>
        </p:cxnSp>
        <p:sp>
          <p:nvSpPr>
            <p:cNvPr id="60" name="Shape 402"/>
            <p:cNvSpPr txBox="1"/>
            <p:nvPr/>
          </p:nvSpPr>
          <p:spPr>
            <a:xfrm>
              <a:off x="7453640" y="4202840"/>
              <a:ext cx="1300320" cy="310560"/>
            </a:xfrm>
            <a:prstGeom prst="rect">
              <a:avLst/>
            </a:prstGeom>
            <a:noFill/>
            <a:ln>
              <a:noFill/>
            </a:ln>
          </p:spPr>
          <p:txBody>
            <a:bodyPr lIns="146280" tIns="146280" rIns="146280" bIns="146280" anchor="ctr" anchorCtr="0">
              <a:noAutofit/>
            </a:bodyPr>
            <a:lstStyle/>
            <a:p>
              <a:pPr algn="ctr"/>
              <a:r>
                <a:rPr lang="en" sz="1900">
                  <a:latin typeface="Gill Sans"/>
                  <a:ea typeface="Gill Sans"/>
                  <a:cs typeface="Gill Sans"/>
                  <a:sym typeface="Gill Sans"/>
                </a:rPr>
                <a:t>Ring</a:t>
              </a:r>
            </a:p>
          </p:txBody>
        </p:sp>
        <p:cxnSp>
          <p:nvCxnSpPr>
            <p:cNvPr id="61" name="Shape 403"/>
            <p:cNvCxnSpPr/>
            <p:nvPr/>
          </p:nvCxnSpPr>
          <p:spPr>
            <a:xfrm>
              <a:off x="9982840" y="1585160"/>
              <a:ext cx="0" cy="3070080"/>
            </a:xfrm>
            <a:prstGeom prst="straightConnector1">
              <a:avLst/>
            </a:prstGeom>
            <a:noFill/>
            <a:ln w="38100" cap="flat" cmpd="sng">
              <a:solidFill>
                <a:schemeClr val="accent1"/>
              </a:solidFill>
              <a:prstDash val="solid"/>
              <a:round/>
              <a:headEnd type="none" w="lg" len="lg"/>
              <a:tailEnd type="none" w="lg" len="lg"/>
            </a:ln>
          </p:spPr>
        </p:cxnSp>
        <p:grpSp>
          <p:nvGrpSpPr>
            <p:cNvPr id="62" name="Shape 404"/>
            <p:cNvGrpSpPr/>
            <p:nvPr/>
          </p:nvGrpSpPr>
          <p:grpSpPr>
            <a:xfrm>
              <a:off x="10649432" y="1818960"/>
              <a:ext cx="1670419" cy="798240"/>
              <a:chOff x="6151425" y="2816550"/>
              <a:chExt cx="1044012" cy="498900"/>
            </a:xfrm>
          </p:grpSpPr>
          <p:cxnSp>
            <p:nvCxnSpPr>
              <p:cNvPr id="76" name="Shape 405"/>
              <p:cNvCxnSpPr/>
              <p:nvPr/>
            </p:nvCxnSpPr>
            <p:spPr>
              <a:xfrm flipH="1">
                <a:off x="6294825" y="3010650"/>
                <a:ext cx="378600" cy="132300"/>
              </a:xfrm>
              <a:prstGeom prst="straightConnector1">
                <a:avLst/>
              </a:prstGeom>
              <a:noFill/>
              <a:ln w="9525" cap="flat" cmpd="sng">
                <a:solidFill>
                  <a:schemeClr val="dk2"/>
                </a:solidFill>
                <a:prstDash val="solid"/>
                <a:round/>
                <a:headEnd type="none" w="lg" len="lg"/>
                <a:tailEnd type="none" w="lg" len="lg"/>
              </a:ln>
            </p:spPr>
          </p:cxnSp>
          <p:cxnSp>
            <p:nvCxnSpPr>
              <p:cNvPr id="77" name="Shape 406"/>
              <p:cNvCxnSpPr/>
              <p:nvPr/>
            </p:nvCxnSpPr>
            <p:spPr>
              <a:xfrm>
                <a:off x="6673425" y="3010650"/>
                <a:ext cx="0" cy="132300"/>
              </a:xfrm>
              <a:prstGeom prst="straightConnector1">
                <a:avLst/>
              </a:prstGeom>
              <a:noFill/>
              <a:ln w="9525" cap="flat" cmpd="sng">
                <a:solidFill>
                  <a:schemeClr val="dk2"/>
                </a:solidFill>
                <a:prstDash val="solid"/>
                <a:round/>
                <a:headEnd type="none" w="lg" len="lg"/>
                <a:tailEnd type="none" w="lg" len="lg"/>
              </a:ln>
            </p:spPr>
          </p:cxnSp>
          <p:cxnSp>
            <p:nvCxnSpPr>
              <p:cNvPr id="78" name="Shape 407"/>
              <p:cNvCxnSpPr/>
              <p:nvPr/>
            </p:nvCxnSpPr>
            <p:spPr>
              <a:xfrm>
                <a:off x="6673425" y="3010650"/>
                <a:ext cx="378600" cy="132300"/>
              </a:xfrm>
              <a:prstGeom prst="straightConnector1">
                <a:avLst/>
              </a:prstGeom>
              <a:noFill/>
              <a:ln w="9525" cap="flat" cmpd="sng">
                <a:solidFill>
                  <a:schemeClr val="dk2"/>
                </a:solidFill>
                <a:prstDash val="solid"/>
                <a:round/>
                <a:headEnd type="none" w="lg" len="lg"/>
                <a:tailEnd type="none" w="lg" len="lg"/>
              </a:ln>
            </p:spPr>
          </p:cxnSp>
          <p:sp>
            <p:nvSpPr>
              <p:cNvPr id="79" name="Shape 408"/>
              <p:cNvSpPr/>
              <p:nvPr/>
            </p:nvSpPr>
            <p:spPr>
              <a:xfrm>
                <a:off x="6151425" y="3121350"/>
                <a:ext cx="286800" cy="194100"/>
              </a:xfrm>
              <a:prstGeom prst="rect">
                <a:avLst/>
              </a:prstGeom>
              <a:solidFill>
                <a:schemeClr val="accent3"/>
              </a:solidFill>
              <a:ln>
                <a:noFill/>
              </a:ln>
            </p:spPr>
            <p:txBody>
              <a:bodyPr lIns="91425" tIns="91425" rIns="91425" bIns="91425" anchor="ctr" anchorCtr="0">
                <a:noAutofit/>
              </a:bodyPr>
              <a:lstStyle/>
              <a:p>
                <a:endParaRPr/>
              </a:p>
            </p:txBody>
          </p:sp>
          <p:sp>
            <p:nvSpPr>
              <p:cNvPr id="80" name="Shape 409"/>
              <p:cNvSpPr/>
              <p:nvPr/>
            </p:nvSpPr>
            <p:spPr>
              <a:xfrm>
                <a:off x="6530031" y="3121350"/>
                <a:ext cx="286800" cy="194100"/>
              </a:xfrm>
              <a:prstGeom prst="rect">
                <a:avLst/>
              </a:prstGeom>
              <a:solidFill>
                <a:schemeClr val="accent3"/>
              </a:solidFill>
              <a:ln>
                <a:noFill/>
              </a:ln>
            </p:spPr>
            <p:txBody>
              <a:bodyPr lIns="91425" tIns="91425" rIns="91425" bIns="91425" anchor="ctr" anchorCtr="0">
                <a:noAutofit/>
              </a:bodyPr>
              <a:lstStyle/>
              <a:p>
                <a:endParaRPr/>
              </a:p>
            </p:txBody>
          </p:sp>
          <p:sp>
            <p:nvSpPr>
              <p:cNvPr id="81" name="Shape 410"/>
              <p:cNvSpPr/>
              <p:nvPr/>
            </p:nvSpPr>
            <p:spPr>
              <a:xfrm>
                <a:off x="6908637" y="3121350"/>
                <a:ext cx="286800" cy="194100"/>
              </a:xfrm>
              <a:prstGeom prst="rect">
                <a:avLst/>
              </a:prstGeom>
              <a:solidFill>
                <a:schemeClr val="accent3"/>
              </a:solidFill>
              <a:ln>
                <a:noFill/>
              </a:ln>
            </p:spPr>
            <p:txBody>
              <a:bodyPr lIns="91425" tIns="91425" rIns="91425" bIns="91425" anchor="ctr" anchorCtr="0">
                <a:noAutofit/>
              </a:bodyPr>
              <a:lstStyle/>
              <a:p>
                <a:endParaRPr/>
              </a:p>
            </p:txBody>
          </p:sp>
          <p:sp>
            <p:nvSpPr>
              <p:cNvPr id="82" name="Shape 411"/>
              <p:cNvSpPr/>
              <p:nvPr/>
            </p:nvSpPr>
            <p:spPr>
              <a:xfrm>
                <a:off x="6530031" y="2816550"/>
                <a:ext cx="286800" cy="194100"/>
              </a:xfrm>
              <a:prstGeom prst="rect">
                <a:avLst/>
              </a:prstGeom>
              <a:solidFill>
                <a:schemeClr val="accent3"/>
              </a:solidFill>
              <a:ln>
                <a:noFill/>
              </a:ln>
            </p:spPr>
            <p:txBody>
              <a:bodyPr lIns="91425" tIns="91425" rIns="91425" bIns="91425" anchor="ctr" anchorCtr="0">
                <a:noAutofit/>
              </a:bodyPr>
              <a:lstStyle/>
              <a:p>
                <a:endParaRPr/>
              </a:p>
            </p:txBody>
          </p:sp>
        </p:grpSp>
        <p:grpSp>
          <p:nvGrpSpPr>
            <p:cNvPr id="63" name="Shape 412"/>
            <p:cNvGrpSpPr/>
            <p:nvPr/>
          </p:nvGrpSpPr>
          <p:grpSpPr>
            <a:xfrm>
              <a:off x="10514480" y="3198200"/>
              <a:ext cx="1940323" cy="310560"/>
              <a:chOff x="6151425" y="3605675"/>
              <a:chExt cx="1212702" cy="194100"/>
            </a:xfrm>
          </p:grpSpPr>
          <p:sp>
            <p:nvSpPr>
              <p:cNvPr id="72" name="Shape 413"/>
              <p:cNvSpPr/>
              <p:nvPr/>
            </p:nvSpPr>
            <p:spPr>
              <a:xfrm>
                <a:off x="6151425" y="3605675"/>
                <a:ext cx="244500" cy="194100"/>
              </a:xfrm>
              <a:prstGeom prst="rect">
                <a:avLst/>
              </a:prstGeom>
              <a:solidFill>
                <a:schemeClr val="accent2"/>
              </a:solidFill>
              <a:ln>
                <a:noFill/>
              </a:ln>
            </p:spPr>
            <p:txBody>
              <a:bodyPr lIns="91425" tIns="91425" rIns="91425" bIns="91425" anchor="ctr" anchorCtr="0">
                <a:noAutofit/>
              </a:bodyPr>
              <a:lstStyle/>
              <a:p>
                <a:endParaRPr/>
              </a:p>
            </p:txBody>
          </p:sp>
          <p:sp>
            <p:nvSpPr>
              <p:cNvPr id="73" name="Shape 414"/>
              <p:cNvSpPr/>
              <p:nvPr/>
            </p:nvSpPr>
            <p:spPr>
              <a:xfrm>
                <a:off x="6474154" y="3605675"/>
                <a:ext cx="244500" cy="194100"/>
              </a:xfrm>
              <a:prstGeom prst="rect">
                <a:avLst/>
              </a:prstGeom>
              <a:solidFill>
                <a:schemeClr val="accent3"/>
              </a:solidFill>
              <a:ln>
                <a:noFill/>
              </a:ln>
            </p:spPr>
            <p:txBody>
              <a:bodyPr lIns="91425" tIns="91425" rIns="91425" bIns="91425" anchor="ctr" anchorCtr="0">
                <a:noAutofit/>
              </a:bodyPr>
              <a:lstStyle/>
              <a:p>
                <a:endParaRPr/>
              </a:p>
            </p:txBody>
          </p:sp>
          <p:sp>
            <p:nvSpPr>
              <p:cNvPr id="74" name="Shape 415"/>
              <p:cNvSpPr/>
              <p:nvPr/>
            </p:nvSpPr>
            <p:spPr>
              <a:xfrm>
                <a:off x="6796883" y="3605675"/>
                <a:ext cx="244500" cy="194100"/>
              </a:xfrm>
              <a:prstGeom prst="rect">
                <a:avLst/>
              </a:prstGeom>
              <a:solidFill>
                <a:schemeClr val="accent3"/>
              </a:solidFill>
              <a:ln>
                <a:noFill/>
              </a:ln>
            </p:spPr>
            <p:txBody>
              <a:bodyPr lIns="91425" tIns="91425" rIns="91425" bIns="91425" anchor="ctr" anchorCtr="0">
                <a:noAutofit/>
              </a:bodyPr>
              <a:lstStyle/>
              <a:p>
                <a:endParaRPr/>
              </a:p>
            </p:txBody>
          </p:sp>
          <p:sp>
            <p:nvSpPr>
              <p:cNvPr id="75" name="Shape 416"/>
              <p:cNvSpPr/>
              <p:nvPr/>
            </p:nvSpPr>
            <p:spPr>
              <a:xfrm>
                <a:off x="7119627" y="3605675"/>
                <a:ext cx="244500" cy="194100"/>
              </a:xfrm>
              <a:prstGeom prst="rect">
                <a:avLst/>
              </a:prstGeom>
              <a:solidFill>
                <a:schemeClr val="accent3"/>
              </a:solidFill>
              <a:ln>
                <a:noFill/>
              </a:ln>
            </p:spPr>
            <p:txBody>
              <a:bodyPr lIns="91425" tIns="91425" rIns="91425" bIns="91425" anchor="ctr" anchorCtr="0">
                <a:noAutofit/>
              </a:bodyPr>
              <a:lstStyle/>
              <a:p>
                <a:endParaRPr/>
              </a:p>
            </p:txBody>
          </p:sp>
        </p:grpSp>
        <p:grpSp>
          <p:nvGrpSpPr>
            <p:cNvPr id="64" name="Shape 417"/>
            <p:cNvGrpSpPr/>
            <p:nvPr/>
          </p:nvGrpSpPr>
          <p:grpSpPr>
            <a:xfrm>
              <a:off x="10514480" y="4100320"/>
              <a:ext cx="1940323" cy="310560"/>
              <a:chOff x="6151425" y="4090000"/>
              <a:chExt cx="1212702" cy="194100"/>
            </a:xfrm>
          </p:grpSpPr>
          <p:sp>
            <p:nvSpPr>
              <p:cNvPr id="68" name="Shape 418"/>
              <p:cNvSpPr/>
              <p:nvPr/>
            </p:nvSpPr>
            <p:spPr>
              <a:xfrm>
                <a:off x="6151425" y="4090000"/>
                <a:ext cx="244500" cy="194100"/>
              </a:xfrm>
              <a:prstGeom prst="rect">
                <a:avLst/>
              </a:prstGeom>
              <a:solidFill>
                <a:schemeClr val="accent3"/>
              </a:solidFill>
              <a:ln>
                <a:noFill/>
              </a:ln>
            </p:spPr>
            <p:txBody>
              <a:bodyPr lIns="91425" tIns="91425" rIns="91425" bIns="91425" anchor="ctr" anchorCtr="0">
                <a:noAutofit/>
              </a:bodyPr>
              <a:lstStyle/>
              <a:p>
                <a:endParaRPr/>
              </a:p>
            </p:txBody>
          </p:sp>
          <p:sp>
            <p:nvSpPr>
              <p:cNvPr id="69" name="Shape 419"/>
              <p:cNvSpPr/>
              <p:nvPr/>
            </p:nvSpPr>
            <p:spPr>
              <a:xfrm>
                <a:off x="6474154" y="4090000"/>
                <a:ext cx="244500" cy="194100"/>
              </a:xfrm>
              <a:prstGeom prst="rect">
                <a:avLst/>
              </a:prstGeom>
              <a:solidFill>
                <a:schemeClr val="accent3"/>
              </a:solidFill>
              <a:ln>
                <a:noFill/>
              </a:ln>
            </p:spPr>
            <p:txBody>
              <a:bodyPr lIns="91425" tIns="91425" rIns="91425" bIns="91425" anchor="ctr" anchorCtr="0">
                <a:noAutofit/>
              </a:bodyPr>
              <a:lstStyle/>
              <a:p>
                <a:endParaRPr/>
              </a:p>
            </p:txBody>
          </p:sp>
          <p:sp>
            <p:nvSpPr>
              <p:cNvPr id="70" name="Shape 420"/>
              <p:cNvSpPr/>
              <p:nvPr/>
            </p:nvSpPr>
            <p:spPr>
              <a:xfrm>
                <a:off x="6796883" y="4090000"/>
                <a:ext cx="244500" cy="194100"/>
              </a:xfrm>
              <a:prstGeom prst="rect">
                <a:avLst/>
              </a:prstGeom>
              <a:solidFill>
                <a:schemeClr val="accent3"/>
              </a:solidFill>
              <a:ln>
                <a:noFill/>
              </a:ln>
            </p:spPr>
            <p:txBody>
              <a:bodyPr lIns="91425" tIns="91425" rIns="91425" bIns="91425" anchor="ctr" anchorCtr="0">
                <a:noAutofit/>
              </a:bodyPr>
              <a:lstStyle/>
              <a:p>
                <a:endParaRPr/>
              </a:p>
            </p:txBody>
          </p:sp>
          <p:sp>
            <p:nvSpPr>
              <p:cNvPr id="71" name="Shape 421"/>
              <p:cNvSpPr/>
              <p:nvPr/>
            </p:nvSpPr>
            <p:spPr>
              <a:xfrm>
                <a:off x="7119627" y="4090000"/>
                <a:ext cx="244500" cy="194100"/>
              </a:xfrm>
              <a:prstGeom prst="rect">
                <a:avLst/>
              </a:prstGeom>
              <a:solidFill>
                <a:schemeClr val="accent3"/>
              </a:solidFill>
              <a:ln>
                <a:noFill/>
              </a:ln>
            </p:spPr>
            <p:txBody>
              <a:bodyPr lIns="91425" tIns="91425" rIns="91425" bIns="91425" anchor="ctr" anchorCtr="0">
                <a:noAutofit/>
              </a:bodyPr>
              <a:lstStyle/>
              <a:p>
                <a:endParaRPr/>
              </a:p>
            </p:txBody>
          </p:sp>
        </p:grpSp>
        <p:sp>
          <p:nvSpPr>
            <p:cNvPr id="65" name="Shape 422"/>
            <p:cNvSpPr txBox="1"/>
            <p:nvPr/>
          </p:nvSpPr>
          <p:spPr>
            <a:xfrm>
              <a:off x="12558080" y="2052240"/>
              <a:ext cx="1104000" cy="331680"/>
            </a:xfrm>
            <a:prstGeom prst="rect">
              <a:avLst/>
            </a:prstGeom>
            <a:noFill/>
            <a:ln>
              <a:noFill/>
            </a:ln>
          </p:spPr>
          <p:txBody>
            <a:bodyPr lIns="146280" tIns="146280" rIns="146280" bIns="146280" anchor="ctr" anchorCtr="0">
              <a:noAutofit/>
            </a:bodyPr>
            <a:lstStyle/>
            <a:p>
              <a:r>
                <a:rPr lang="en" sz="1600">
                  <a:latin typeface="Gill Sans"/>
                  <a:ea typeface="Gill Sans"/>
                  <a:cs typeface="Gill Sans"/>
                  <a:sym typeface="Gill Sans"/>
                </a:rPr>
                <a:t>Leader</a:t>
              </a:r>
            </a:p>
          </p:txBody>
        </p:sp>
        <p:sp>
          <p:nvSpPr>
            <p:cNvPr id="66" name="Shape 423"/>
            <p:cNvSpPr txBox="1"/>
            <p:nvPr/>
          </p:nvSpPr>
          <p:spPr>
            <a:xfrm>
              <a:off x="12558080" y="3187640"/>
              <a:ext cx="1104000" cy="331680"/>
            </a:xfrm>
            <a:prstGeom prst="rect">
              <a:avLst/>
            </a:prstGeom>
            <a:noFill/>
            <a:ln>
              <a:noFill/>
            </a:ln>
          </p:spPr>
          <p:txBody>
            <a:bodyPr lIns="146280" tIns="146280" rIns="146280" bIns="146280" anchor="ctr" anchorCtr="0">
              <a:noAutofit/>
            </a:bodyPr>
            <a:lstStyle/>
            <a:p>
              <a:r>
                <a:rPr lang="en" sz="1600">
                  <a:latin typeface="Gill Sans"/>
                  <a:ea typeface="Gill Sans"/>
                  <a:cs typeface="Gill Sans"/>
                  <a:sym typeface="Gill Sans"/>
                </a:rPr>
                <a:t>Initializer</a:t>
              </a:r>
            </a:p>
          </p:txBody>
        </p:sp>
        <p:sp>
          <p:nvSpPr>
            <p:cNvPr id="67" name="Shape 424"/>
            <p:cNvSpPr txBox="1"/>
            <p:nvPr/>
          </p:nvSpPr>
          <p:spPr>
            <a:xfrm>
              <a:off x="12558080" y="4089760"/>
              <a:ext cx="1480320" cy="331680"/>
            </a:xfrm>
            <a:prstGeom prst="rect">
              <a:avLst/>
            </a:prstGeom>
            <a:noFill/>
            <a:ln>
              <a:noFill/>
            </a:ln>
          </p:spPr>
          <p:txBody>
            <a:bodyPr lIns="146280" tIns="146280" rIns="146280" bIns="146280" anchor="ctr" anchorCtr="0">
              <a:noAutofit/>
            </a:bodyPr>
            <a:lstStyle/>
            <a:p>
              <a:r>
                <a:rPr lang="en" sz="1600">
                  <a:latin typeface="Gill Sans"/>
                  <a:ea typeface="Gill Sans"/>
                  <a:cs typeface="Gill Sans"/>
                  <a:sym typeface="Gill Sans"/>
                </a:rPr>
                <a:t>Stand Alone</a:t>
              </a:r>
            </a:p>
          </p:txBody>
        </p:sp>
      </p:grpSp>
    </p:spTree>
    <p:extLst>
      <p:ext uri="{BB962C8B-B14F-4D97-AF65-F5344CB8AC3E}">
        <p14:creationId xmlns:p14="http://schemas.microsoft.com/office/powerpoint/2010/main" val="7830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Habitat Summary</a:t>
            </a:r>
            <a:endParaRPr lang="en-US" b="1" dirty="0"/>
          </a:p>
        </p:txBody>
      </p:sp>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2" y="1289311"/>
            <a:ext cx="11506200" cy="6527800"/>
          </a:xfrm>
          <a:prstGeom prst="rect">
            <a:avLst/>
          </a:prstGeom>
        </p:spPr>
      </p:pic>
    </p:spTree>
    <p:extLst>
      <p:ext uri="{BB962C8B-B14F-4D97-AF65-F5344CB8AC3E}">
        <p14:creationId xmlns:p14="http://schemas.microsoft.com/office/powerpoint/2010/main" val="103275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Great, but why?</a:t>
            </a:r>
            <a:endParaRPr lang="en-US" b="1" dirty="0"/>
          </a:p>
        </p:txBody>
      </p:sp>
      <p:sp>
        <p:nvSpPr>
          <p:cNvPr id="3" name="Text Placeholder 2"/>
          <p:cNvSpPr>
            <a:spLocks noGrp="1"/>
          </p:cNvSpPr>
          <p:nvPr>
            <p:ph type="body" sz="quarter" idx="10"/>
          </p:nvPr>
        </p:nvSpPr>
        <p:spPr/>
        <p:txBody>
          <a:bodyPr/>
          <a:lstStyle/>
          <a:p>
            <a:r>
              <a:rPr lang="en-US" dirty="0"/>
              <a:t>A </a:t>
            </a:r>
            <a:r>
              <a:rPr lang="en-US" b="1" dirty="0"/>
              <a:t>robust</a:t>
            </a:r>
            <a:r>
              <a:rPr lang="en-US" dirty="0"/>
              <a:t>, </a:t>
            </a:r>
            <a:r>
              <a:rPr lang="en-US" b="1" dirty="0"/>
              <a:t>safe</a:t>
            </a:r>
            <a:r>
              <a:rPr lang="en-US" dirty="0"/>
              <a:t>, </a:t>
            </a:r>
            <a:r>
              <a:rPr lang="en-US" b="1" dirty="0"/>
              <a:t>simple</a:t>
            </a:r>
            <a:r>
              <a:rPr lang="en-US" dirty="0"/>
              <a:t>, and </a:t>
            </a:r>
            <a:r>
              <a:rPr lang="en-US" b="1" dirty="0"/>
              <a:t>secure</a:t>
            </a:r>
            <a:r>
              <a:rPr lang="en-US" dirty="0"/>
              <a:t> software packaging system</a:t>
            </a:r>
          </a:p>
          <a:p>
            <a:r>
              <a:rPr lang="en-US" b="1" dirty="0"/>
              <a:t>Independent</a:t>
            </a:r>
            <a:r>
              <a:rPr lang="en-US" dirty="0"/>
              <a:t> of target </a:t>
            </a:r>
            <a:r>
              <a:rPr lang="en-US" dirty="0" smtClean="0"/>
              <a:t>infrastructure </a:t>
            </a:r>
            <a:endParaRPr lang="en-US" dirty="0"/>
          </a:p>
          <a:p>
            <a:r>
              <a:rPr lang="en-US" dirty="0"/>
              <a:t>Bundles what your apps need to run and </a:t>
            </a:r>
            <a:r>
              <a:rPr lang="en-US" b="1" dirty="0"/>
              <a:t>nothing else</a:t>
            </a:r>
          </a:p>
          <a:p>
            <a:r>
              <a:rPr lang="en-US" dirty="0"/>
              <a:t>Embedded automation </a:t>
            </a:r>
            <a:r>
              <a:rPr lang="en-US" b="1" dirty="0"/>
              <a:t>choreographs</a:t>
            </a:r>
            <a:r>
              <a:rPr lang="en-US" dirty="0"/>
              <a:t> application cluster topology/behavior</a:t>
            </a:r>
          </a:p>
          <a:p>
            <a:r>
              <a:rPr lang="en-US" dirty="0"/>
              <a:t>Provides </a:t>
            </a:r>
            <a:r>
              <a:rPr lang="en-US" b="1" dirty="0"/>
              <a:t>continuous deployment </a:t>
            </a:r>
            <a:r>
              <a:rPr lang="en-US" dirty="0"/>
              <a:t>without traditional Application Release Automation (ARA) tooling</a:t>
            </a:r>
          </a:p>
        </p:txBody>
      </p:sp>
    </p:spTree>
    <p:extLst>
      <p:ext uri="{BB962C8B-B14F-4D97-AF65-F5344CB8AC3E}">
        <p14:creationId xmlns:p14="http://schemas.microsoft.com/office/powerpoint/2010/main" val="122562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Overview</a:t>
            </a:r>
            <a:endParaRPr lang="en-US" b="1" dirty="0"/>
          </a:p>
        </p:txBody>
      </p:sp>
      <p:sp>
        <p:nvSpPr>
          <p:cNvPr id="3" name="Text Placeholder 2"/>
          <p:cNvSpPr>
            <a:spLocks noGrp="1"/>
          </p:cNvSpPr>
          <p:nvPr>
            <p:ph type="body" sz="quarter" idx="10"/>
          </p:nvPr>
        </p:nvSpPr>
        <p:spPr/>
        <p:txBody>
          <a:bodyPr/>
          <a:lstStyle/>
          <a:p>
            <a:r>
              <a:rPr lang="de-DE" b="1" dirty="0" smtClean="0"/>
              <a:t>Enterprise IT </a:t>
            </a:r>
            <a:r>
              <a:rPr lang="mr-IN" dirty="0" smtClean="0"/>
              <a:t>–</a:t>
            </a:r>
            <a:r>
              <a:rPr lang="de-DE" dirty="0" smtClean="0"/>
              <a:t> </a:t>
            </a:r>
            <a:r>
              <a:rPr lang="de-DE" dirty="0" err="1" smtClean="0"/>
              <a:t>What</a:t>
            </a:r>
            <a:r>
              <a:rPr lang="de-DE" dirty="0" smtClean="0"/>
              <a:t> </a:t>
            </a:r>
            <a:r>
              <a:rPr lang="de-DE" dirty="0" err="1" smtClean="0"/>
              <a:t>is</a:t>
            </a:r>
            <a:r>
              <a:rPr lang="de-DE" dirty="0" smtClean="0"/>
              <a:t> Enterprise </a:t>
            </a:r>
            <a:r>
              <a:rPr lang="de-DE" dirty="0" err="1" smtClean="0"/>
              <a:t>and</a:t>
            </a:r>
            <a:r>
              <a:rPr lang="de-DE" dirty="0" smtClean="0"/>
              <a:t> </a:t>
            </a:r>
            <a:r>
              <a:rPr lang="de-DE" dirty="0" err="1" smtClean="0"/>
              <a:t>what</a:t>
            </a:r>
            <a:r>
              <a:rPr lang="de-DE" dirty="0" smtClean="0"/>
              <a:t> </a:t>
            </a:r>
            <a:r>
              <a:rPr lang="de-DE" dirty="0" err="1" smtClean="0"/>
              <a:t>are</a:t>
            </a:r>
            <a:r>
              <a:rPr lang="de-DE" dirty="0" smtClean="0"/>
              <a:t> </a:t>
            </a:r>
            <a:r>
              <a:rPr lang="de-DE" dirty="0" err="1" smtClean="0"/>
              <a:t>their</a:t>
            </a:r>
            <a:r>
              <a:rPr lang="de-DE" dirty="0" smtClean="0"/>
              <a:t> </a:t>
            </a:r>
            <a:r>
              <a:rPr lang="de-DE" dirty="0" err="1" smtClean="0"/>
              <a:t>challenges</a:t>
            </a:r>
            <a:endParaRPr lang="de-DE" dirty="0" smtClean="0"/>
          </a:p>
          <a:p>
            <a:endParaRPr lang="de-DE" dirty="0" smtClean="0"/>
          </a:p>
          <a:p>
            <a:r>
              <a:rPr lang="de-DE" b="1" dirty="0" smtClean="0"/>
              <a:t>Containers</a:t>
            </a:r>
            <a:r>
              <a:rPr lang="de-DE" dirty="0" smtClean="0"/>
              <a:t> in </a:t>
            </a:r>
            <a:r>
              <a:rPr lang="de-DE" dirty="0" err="1" smtClean="0"/>
              <a:t>Test&amp;Dev</a:t>
            </a:r>
            <a:r>
              <a:rPr lang="mr-IN" dirty="0" smtClean="0"/>
              <a:t>–</a:t>
            </a:r>
            <a:r>
              <a:rPr lang="de-DE" dirty="0" smtClean="0"/>
              <a:t> Innovation IT </a:t>
            </a:r>
            <a:r>
              <a:rPr lang="de-DE" dirty="0" err="1" smtClean="0"/>
              <a:t>and</a:t>
            </a:r>
            <a:r>
              <a:rPr lang="de-DE" dirty="0" smtClean="0"/>
              <a:t> Software Development</a:t>
            </a:r>
          </a:p>
          <a:p>
            <a:endParaRPr lang="de-DE" dirty="0"/>
          </a:p>
          <a:p>
            <a:r>
              <a:rPr lang="de-DE" b="1" dirty="0"/>
              <a:t>Containers in </a:t>
            </a:r>
            <a:r>
              <a:rPr lang="de-DE" b="1" dirty="0" err="1"/>
              <a:t>Production</a:t>
            </a:r>
            <a:r>
              <a:rPr lang="de-DE" b="1" dirty="0"/>
              <a:t> </a:t>
            </a:r>
            <a:r>
              <a:rPr lang="mr-IN" dirty="0"/>
              <a:t>–</a:t>
            </a:r>
            <a:r>
              <a:rPr lang="de-DE" dirty="0"/>
              <a:t> Operational IT vs. Innovation IT</a:t>
            </a:r>
          </a:p>
          <a:p>
            <a:endParaRPr lang="de-DE" dirty="0"/>
          </a:p>
          <a:p>
            <a:r>
              <a:rPr lang="de-DE" b="1" dirty="0" smtClean="0"/>
              <a:t>Automation </a:t>
            </a:r>
            <a:r>
              <a:rPr lang="de-DE" b="1" dirty="0" err="1" smtClean="0"/>
              <a:t>that</a:t>
            </a:r>
            <a:r>
              <a:rPr lang="de-DE" b="1" dirty="0" smtClean="0"/>
              <a:t> </a:t>
            </a:r>
            <a:r>
              <a:rPr lang="de-DE" b="1" dirty="0" err="1" smtClean="0"/>
              <a:t>travels</a:t>
            </a:r>
            <a:r>
              <a:rPr lang="de-DE" b="1" dirty="0" smtClean="0"/>
              <a:t> </a:t>
            </a:r>
            <a:r>
              <a:rPr lang="de-DE" b="1" dirty="0" err="1" smtClean="0"/>
              <a:t>with</a:t>
            </a:r>
            <a:r>
              <a:rPr lang="de-DE" b="1" dirty="0" smtClean="0"/>
              <a:t> </a:t>
            </a:r>
            <a:r>
              <a:rPr lang="de-DE" b="1" dirty="0" err="1" smtClean="0"/>
              <a:t>the</a:t>
            </a:r>
            <a:r>
              <a:rPr lang="de-DE" b="1" dirty="0" smtClean="0"/>
              <a:t> </a:t>
            </a:r>
            <a:r>
              <a:rPr lang="de-DE" b="1" dirty="0" err="1" smtClean="0"/>
              <a:t>app</a:t>
            </a:r>
            <a:endParaRPr lang="de-DE" b="1" dirty="0" smtClean="0"/>
          </a:p>
          <a:p>
            <a:endParaRPr lang="de-DE" b="1" dirty="0"/>
          </a:p>
          <a:p>
            <a:r>
              <a:rPr lang="de-DE" b="1" dirty="0" smtClean="0"/>
              <a:t>Compliance </a:t>
            </a:r>
            <a:r>
              <a:rPr lang="mr-IN" dirty="0" smtClean="0"/>
              <a:t>–</a:t>
            </a:r>
            <a:r>
              <a:rPr lang="de-DE" dirty="0" smtClean="0"/>
              <a:t> </a:t>
            </a:r>
            <a:r>
              <a:rPr lang="de-DE" dirty="0" err="1" smtClean="0"/>
              <a:t>Testing</a:t>
            </a:r>
            <a:r>
              <a:rPr lang="de-DE" dirty="0" smtClean="0"/>
              <a:t> </a:t>
            </a:r>
            <a:r>
              <a:rPr lang="de-DE" dirty="0" err="1" smtClean="0"/>
              <a:t>for</a:t>
            </a:r>
            <a:r>
              <a:rPr lang="de-DE" dirty="0" smtClean="0"/>
              <a:t> </a:t>
            </a:r>
            <a:r>
              <a:rPr lang="de-DE" dirty="0" err="1" smtClean="0"/>
              <a:t>every</a:t>
            </a:r>
            <a:r>
              <a:rPr lang="de-DE" dirty="0" smtClean="0"/>
              <a:t> </a:t>
            </a:r>
            <a:r>
              <a:rPr lang="de-DE" dirty="0" err="1" smtClean="0"/>
              <a:t>target</a:t>
            </a:r>
            <a:endParaRPr lang="de-DE" dirty="0" smtClean="0"/>
          </a:p>
          <a:p>
            <a:endParaRPr lang="en-US" dirty="0" smtClean="0"/>
          </a:p>
          <a:p>
            <a:endParaRPr lang="en-US" dirty="0"/>
          </a:p>
        </p:txBody>
      </p:sp>
    </p:spTree>
    <p:extLst>
      <p:ext uri="{BB962C8B-B14F-4D97-AF65-F5344CB8AC3E}">
        <p14:creationId xmlns:p14="http://schemas.microsoft.com/office/powerpoint/2010/main" val="5224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What about testing and compliance</a:t>
            </a:r>
            <a:endParaRPr lang="en-US" b="1" dirty="0"/>
          </a:p>
        </p:txBody>
      </p:sp>
      <p:sp>
        <p:nvSpPr>
          <p:cNvPr id="3" name="Text Placeholder 2"/>
          <p:cNvSpPr>
            <a:spLocks noGrp="1"/>
          </p:cNvSpPr>
          <p:nvPr>
            <p:ph type="body" sz="quarter" idx="10"/>
          </p:nvPr>
        </p:nvSpPr>
        <p:spPr/>
        <p:txBody>
          <a:bodyPr/>
          <a:lstStyle/>
          <a:p>
            <a:r>
              <a:rPr lang="en-US" dirty="0" smtClean="0"/>
              <a:t>Chef offers Compliance thru a language called </a:t>
            </a:r>
            <a:r>
              <a:rPr lang="en-US" dirty="0" err="1" smtClean="0"/>
              <a:t>InSpec</a:t>
            </a:r>
            <a:endParaRPr lang="en-US" dirty="0"/>
          </a:p>
          <a:p>
            <a:r>
              <a:rPr lang="en-US" dirty="0" smtClean="0"/>
              <a:t>With </a:t>
            </a:r>
            <a:r>
              <a:rPr lang="en-US" dirty="0" err="1" smtClean="0"/>
              <a:t>InSpec</a:t>
            </a:r>
            <a:r>
              <a:rPr lang="en-US" dirty="0" smtClean="0"/>
              <a:t> you can check your target infrastructure against controls/profiles</a:t>
            </a:r>
          </a:p>
          <a:p>
            <a:r>
              <a:rPr lang="en-US" dirty="0" smtClean="0"/>
              <a:t>In case of </a:t>
            </a:r>
            <a:r>
              <a:rPr lang="en-US" dirty="0" err="1" smtClean="0"/>
              <a:t>docker</a:t>
            </a:r>
            <a:r>
              <a:rPr lang="en-US" dirty="0" smtClean="0"/>
              <a:t> you can use the native API</a:t>
            </a:r>
            <a:endParaRPr lang="en-US" dirty="0"/>
          </a:p>
        </p:txBody>
      </p:sp>
      <p:sp>
        <p:nvSpPr>
          <p:cNvPr id="4" name="Content Placeholder 2"/>
          <p:cNvSpPr txBox="1">
            <a:spLocks/>
          </p:cNvSpPr>
          <p:nvPr/>
        </p:nvSpPr>
        <p:spPr bwMode="white">
          <a:xfrm>
            <a:off x="609600" y="5025322"/>
            <a:ext cx="11440438" cy="2316552"/>
          </a:xfrm>
          <a:prstGeom prst="rect">
            <a:avLst/>
          </a:prstGeom>
          <a:solidFill>
            <a:schemeClr val="tx1"/>
          </a:solidFill>
        </p:spPr>
        <p:txBody>
          <a:bodyPr vert="horz" wrap="square" lIns="82274" tIns="274320" rIns="82274" bIns="82274" rtlCol="0">
            <a:normAutofit/>
          </a:bodyPr>
          <a:lstStyle>
            <a:lvl1pPr marL="0" indent="0" algn="ctr" defTabSz="914053" rtl="0" eaLnBrk="1" latinLnBrk="0" hangingPunct="1">
              <a:lnSpc>
                <a:spcPct val="90000"/>
              </a:lnSpc>
              <a:spcBef>
                <a:spcPts val="0"/>
              </a:spcBef>
              <a:buSzPct val="90000"/>
              <a:buFont typeface="Arial" pitchFamily="34" charset="0"/>
              <a:buNone/>
              <a:defRPr sz="2000" b="0" i="0" kern="1200" baseline="0">
                <a:solidFill>
                  <a:srgbClr val="435464"/>
                </a:solidFill>
                <a:latin typeface="Gill Sans Light"/>
                <a:ea typeface="+mn-ea"/>
                <a:cs typeface="Gill Sans Light"/>
              </a:defRPr>
            </a:lvl1pPr>
            <a:lvl2pPr marL="457026" indent="0" algn="ctr" defTabSz="914053" rtl="0" eaLnBrk="1" latinLnBrk="0" hangingPunct="1">
              <a:lnSpc>
                <a:spcPct val="100000"/>
              </a:lnSpc>
              <a:spcBef>
                <a:spcPts val="600"/>
              </a:spcBef>
              <a:buSzPct val="25000"/>
              <a:buFont typeface="Lucida Grande"/>
              <a:buNone/>
              <a:defRPr sz="2000" b="0" i="0" kern="1200" baseline="0">
                <a:solidFill>
                  <a:schemeClr val="tx1">
                    <a:tint val="75000"/>
                  </a:schemeClr>
                </a:solidFill>
                <a:latin typeface="Gill Sans Light"/>
                <a:ea typeface="+mn-ea"/>
                <a:cs typeface="Gill Sans Light"/>
              </a:defRPr>
            </a:lvl2pPr>
            <a:lvl3pPr marL="914053" indent="0" algn="ctr" defTabSz="914053" rtl="0" eaLnBrk="1" latinLnBrk="0" hangingPunct="1">
              <a:lnSpc>
                <a:spcPct val="100000"/>
              </a:lnSpc>
              <a:spcBef>
                <a:spcPts val="600"/>
              </a:spcBef>
              <a:buSzPct val="25000"/>
              <a:buFont typeface="Lucida Grande"/>
              <a:buNone/>
              <a:defRPr sz="1750" b="0" i="0" kern="1200" baseline="0">
                <a:solidFill>
                  <a:schemeClr val="tx1">
                    <a:tint val="75000"/>
                  </a:schemeClr>
                </a:solidFill>
                <a:latin typeface="Gill Sans Light"/>
                <a:ea typeface="+mn-ea"/>
                <a:cs typeface="Gill Sans Light"/>
              </a:defRPr>
            </a:lvl3pPr>
            <a:lvl4pPr marL="1371080" indent="0" algn="ctr" defTabSz="914053" rtl="0" eaLnBrk="1" latinLnBrk="0" hangingPunct="1">
              <a:lnSpc>
                <a:spcPct val="100000"/>
              </a:lnSpc>
              <a:spcBef>
                <a:spcPts val="600"/>
              </a:spcBef>
              <a:buSzPct val="25000"/>
              <a:buFont typeface="Lucida Grande"/>
              <a:buNone/>
              <a:defRPr sz="1583" b="0" i="0" kern="1200" baseline="0">
                <a:solidFill>
                  <a:schemeClr val="tx1">
                    <a:tint val="75000"/>
                  </a:schemeClr>
                </a:solidFill>
                <a:latin typeface="Gill Sans Light"/>
                <a:ea typeface="+mn-ea"/>
                <a:cs typeface="Gill Sans Light"/>
              </a:defRPr>
            </a:lvl4pPr>
            <a:lvl5pPr marL="1828107" indent="0" algn="ctr" defTabSz="914053" rtl="0" eaLnBrk="1" latinLnBrk="0" hangingPunct="1">
              <a:lnSpc>
                <a:spcPct val="100000"/>
              </a:lnSpc>
              <a:spcBef>
                <a:spcPts val="600"/>
              </a:spcBef>
              <a:buSzPct val="25000"/>
              <a:buFont typeface="Lucida Grande"/>
              <a:buNone/>
              <a:defRPr sz="1583" b="0" i="0" kern="1200" baseline="0">
                <a:solidFill>
                  <a:schemeClr val="tx1">
                    <a:tint val="75000"/>
                  </a:schemeClr>
                </a:solidFill>
                <a:latin typeface="Gill Sans Light"/>
                <a:ea typeface="+mn-ea"/>
                <a:cs typeface="Gill Sans Light"/>
              </a:defRPr>
            </a:lvl5pPr>
            <a:lvl6pPr marL="2285131" indent="0" algn="ctr" defTabSz="91405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159" indent="0" algn="ctr" defTabSz="91405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187" indent="0" algn="ctr" defTabSz="91405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212" indent="0" algn="ctr" defTabSz="91405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Aft>
                <a:spcPts val="600"/>
              </a:spcAft>
            </a:pPr>
            <a:r>
              <a:rPr lang="en-US" dirty="0" smtClean="0">
                <a:solidFill>
                  <a:schemeClr val="bg1">
                    <a:lumMod val="95000"/>
                  </a:schemeClr>
                </a:solidFill>
                <a:latin typeface="Courier New" charset="0"/>
                <a:ea typeface="Courier New" charset="0"/>
                <a:cs typeface="Courier New" charset="0"/>
              </a:rPr>
              <a:t>$ </a:t>
            </a:r>
            <a:r>
              <a:rPr lang="en-US" dirty="0" err="1" smtClean="0">
                <a:solidFill>
                  <a:schemeClr val="bg1">
                    <a:lumMod val="95000"/>
                  </a:schemeClr>
                </a:solidFill>
                <a:latin typeface="Courier New" charset="0"/>
                <a:ea typeface="Courier New" charset="0"/>
                <a:cs typeface="Courier New" charset="0"/>
              </a:rPr>
              <a:t>inspec</a:t>
            </a:r>
            <a:r>
              <a:rPr lang="en-US" dirty="0" smtClean="0">
                <a:solidFill>
                  <a:schemeClr val="bg1">
                    <a:lumMod val="95000"/>
                  </a:schemeClr>
                </a:solidFill>
                <a:latin typeface="Courier New" charset="0"/>
                <a:ea typeface="Courier New" charset="0"/>
                <a:cs typeface="Courier New" charset="0"/>
              </a:rPr>
              <a:t> exec </a:t>
            </a:r>
            <a:r>
              <a:rPr lang="en-US" dirty="0" err="1" smtClean="0">
                <a:solidFill>
                  <a:schemeClr val="bg1">
                    <a:lumMod val="95000"/>
                  </a:schemeClr>
                </a:solidFill>
                <a:latin typeface="Courier New" charset="0"/>
                <a:ea typeface="Courier New" charset="0"/>
                <a:cs typeface="Courier New" charset="0"/>
              </a:rPr>
              <a:t>test.rb</a:t>
            </a:r>
            <a:endParaRPr lang="en-US" dirty="0" smtClean="0">
              <a:solidFill>
                <a:schemeClr val="bg1">
                  <a:lumMod val="95000"/>
                </a:schemeClr>
              </a:solidFill>
              <a:latin typeface="Courier New" charset="0"/>
              <a:ea typeface="Courier New" charset="0"/>
              <a:cs typeface="Courier New" charset="0"/>
            </a:endParaRPr>
          </a:p>
          <a:p>
            <a:pPr algn="l">
              <a:lnSpc>
                <a:spcPct val="100000"/>
              </a:lnSpc>
              <a:spcAft>
                <a:spcPts val="600"/>
              </a:spcAft>
            </a:pPr>
            <a:r>
              <a:rPr lang="en-US" dirty="0" smtClean="0">
                <a:solidFill>
                  <a:schemeClr val="bg1">
                    <a:lumMod val="95000"/>
                  </a:schemeClr>
                </a:solidFill>
                <a:latin typeface="Courier New" charset="0"/>
                <a:ea typeface="Courier New" charset="0"/>
                <a:cs typeface="Courier New" charset="0"/>
              </a:rPr>
              <a:t>$ </a:t>
            </a:r>
            <a:r>
              <a:rPr lang="en-US" dirty="0" err="1" smtClean="0">
                <a:solidFill>
                  <a:schemeClr val="bg1">
                    <a:lumMod val="95000"/>
                  </a:schemeClr>
                </a:solidFill>
                <a:latin typeface="Courier New" charset="0"/>
                <a:ea typeface="Courier New" charset="0"/>
                <a:cs typeface="Courier New" charset="0"/>
              </a:rPr>
              <a:t>inspec</a:t>
            </a:r>
            <a:r>
              <a:rPr lang="en-US" dirty="0" smtClean="0">
                <a:solidFill>
                  <a:schemeClr val="bg1">
                    <a:lumMod val="95000"/>
                  </a:schemeClr>
                </a:solidFill>
                <a:latin typeface="Courier New" charset="0"/>
                <a:ea typeface="Courier New" charset="0"/>
                <a:cs typeface="Courier New" charset="0"/>
              </a:rPr>
              <a:t> exec </a:t>
            </a:r>
            <a:r>
              <a:rPr lang="en-US" dirty="0" err="1" smtClean="0">
                <a:solidFill>
                  <a:schemeClr val="bg1">
                    <a:lumMod val="95000"/>
                  </a:schemeClr>
                </a:solidFill>
                <a:latin typeface="Courier New" charset="0"/>
                <a:ea typeface="Courier New" charset="0"/>
                <a:cs typeface="Courier New" charset="0"/>
              </a:rPr>
              <a:t>test.rb</a:t>
            </a:r>
            <a:r>
              <a:rPr lang="en-US" dirty="0" smtClean="0">
                <a:solidFill>
                  <a:schemeClr val="bg1">
                    <a:lumMod val="95000"/>
                  </a:schemeClr>
                </a:solidFill>
                <a:latin typeface="Courier New" charset="0"/>
                <a:ea typeface="Courier New" charset="0"/>
                <a:cs typeface="Courier New" charset="0"/>
              </a:rPr>
              <a:t> -</a:t>
            </a:r>
            <a:r>
              <a:rPr lang="en-US" dirty="0" err="1" smtClean="0">
                <a:solidFill>
                  <a:schemeClr val="bg1">
                    <a:lumMod val="95000"/>
                  </a:schemeClr>
                </a:solidFill>
                <a:latin typeface="Courier New" charset="0"/>
                <a:ea typeface="Courier New" charset="0"/>
                <a:cs typeface="Courier New" charset="0"/>
              </a:rPr>
              <a:t>i</a:t>
            </a:r>
            <a:r>
              <a:rPr lang="en-US" dirty="0" smtClean="0">
                <a:solidFill>
                  <a:schemeClr val="bg1">
                    <a:lumMod val="95000"/>
                  </a:schemeClr>
                </a:solidFill>
                <a:latin typeface="Courier New" charset="0"/>
                <a:ea typeface="Courier New" charset="0"/>
                <a:cs typeface="Courier New" charset="0"/>
              </a:rPr>
              <a:t> </a:t>
            </a:r>
            <a:r>
              <a:rPr lang="en-US" dirty="0" err="1" smtClean="0">
                <a:solidFill>
                  <a:schemeClr val="bg1">
                    <a:lumMod val="95000"/>
                  </a:schemeClr>
                </a:solidFill>
                <a:latin typeface="Courier New" charset="0"/>
                <a:ea typeface="Courier New" charset="0"/>
                <a:cs typeface="Courier New" charset="0"/>
              </a:rPr>
              <a:t>vagrant.key</a:t>
            </a:r>
            <a:r>
              <a:rPr lang="en-US" dirty="0" smtClean="0">
                <a:solidFill>
                  <a:schemeClr val="bg1">
                    <a:lumMod val="95000"/>
                  </a:schemeClr>
                </a:solidFill>
                <a:latin typeface="Courier New" charset="0"/>
                <a:ea typeface="Courier New" charset="0"/>
                <a:cs typeface="Courier New" charset="0"/>
              </a:rPr>
              <a:t> -t </a:t>
            </a:r>
            <a:r>
              <a:rPr lang="en-US" dirty="0" err="1" smtClean="0">
                <a:solidFill>
                  <a:schemeClr val="bg1">
                    <a:lumMod val="95000"/>
                  </a:schemeClr>
                </a:solidFill>
                <a:latin typeface="Courier New" charset="0"/>
                <a:ea typeface="Courier New" charset="0"/>
                <a:cs typeface="Courier New" charset="0"/>
              </a:rPr>
              <a:t>ssh</a:t>
            </a:r>
            <a:r>
              <a:rPr lang="en-US" dirty="0" smtClean="0">
                <a:solidFill>
                  <a:schemeClr val="bg1">
                    <a:lumMod val="95000"/>
                  </a:schemeClr>
                </a:solidFill>
                <a:latin typeface="Courier New" charset="0"/>
                <a:ea typeface="Courier New" charset="0"/>
                <a:cs typeface="Courier New" charset="0"/>
              </a:rPr>
              <a:t>://root@172.17.0.1:11022</a:t>
            </a:r>
          </a:p>
          <a:p>
            <a:pPr algn="l">
              <a:lnSpc>
                <a:spcPct val="100000"/>
              </a:lnSpc>
              <a:spcAft>
                <a:spcPts val="600"/>
              </a:spcAft>
            </a:pPr>
            <a:r>
              <a:rPr lang="en-US" dirty="0" smtClean="0">
                <a:solidFill>
                  <a:schemeClr val="bg1">
                    <a:lumMod val="95000"/>
                  </a:schemeClr>
                </a:solidFill>
                <a:latin typeface="Courier New" charset="0"/>
                <a:ea typeface="Courier New" charset="0"/>
                <a:cs typeface="Courier New" charset="0"/>
              </a:rPr>
              <a:t>$ </a:t>
            </a:r>
            <a:r>
              <a:rPr lang="en-US" dirty="0" err="1" smtClean="0">
                <a:solidFill>
                  <a:schemeClr val="bg1">
                    <a:lumMod val="95000"/>
                  </a:schemeClr>
                </a:solidFill>
                <a:latin typeface="Courier New" charset="0"/>
                <a:ea typeface="Courier New" charset="0"/>
                <a:cs typeface="Courier New" charset="0"/>
              </a:rPr>
              <a:t>inspec</a:t>
            </a:r>
            <a:r>
              <a:rPr lang="en-US" dirty="0" smtClean="0">
                <a:solidFill>
                  <a:schemeClr val="bg1">
                    <a:lumMod val="95000"/>
                  </a:schemeClr>
                </a:solidFill>
                <a:latin typeface="Courier New" charset="0"/>
                <a:ea typeface="Courier New" charset="0"/>
                <a:cs typeface="Courier New" charset="0"/>
              </a:rPr>
              <a:t> exec </a:t>
            </a:r>
            <a:r>
              <a:rPr lang="en-US" dirty="0" err="1" smtClean="0">
                <a:solidFill>
                  <a:schemeClr val="bg1">
                    <a:lumMod val="95000"/>
                  </a:schemeClr>
                </a:solidFill>
                <a:latin typeface="Courier New" charset="0"/>
                <a:ea typeface="Courier New" charset="0"/>
                <a:cs typeface="Courier New" charset="0"/>
              </a:rPr>
              <a:t>test.rb</a:t>
            </a:r>
            <a:r>
              <a:rPr lang="en-US" dirty="0" smtClean="0">
                <a:solidFill>
                  <a:schemeClr val="bg1">
                    <a:lumMod val="95000"/>
                  </a:schemeClr>
                </a:solidFill>
                <a:latin typeface="Courier New" charset="0"/>
                <a:ea typeface="Courier New" charset="0"/>
                <a:cs typeface="Courier New" charset="0"/>
              </a:rPr>
              <a:t> -t </a:t>
            </a:r>
            <a:r>
              <a:rPr lang="en-US" dirty="0" err="1" smtClean="0">
                <a:solidFill>
                  <a:schemeClr val="bg1">
                    <a:lumMod val="95000"/>
                  </a:schemeClr>
                </a:solidFill>
                <a:latin typeface="Courier New" charset="0"/>
                <a:ea typeface="Courier New" charset="0"/>
                <a:cs typeface="Courier New" charset="0"/>
              </a:rPr>
              <a:t>winrm</a:t>
            </a:r>
            <a:r>
              <a:rPr lang="en-US" dirty="0" smtClean="0">
                <a:solidFill>
                  <a:schemeClr val="bg1">
                    <a:lumMod val="95000"/>
                  </a:schemeClr>
                </a:solidFill>
                <a:latin typeface="Courier New" charset="0"/>
                <a:ea typeface="Courier New" charset="0"/>
                <a:cs typeface="Courier New" charset="0"/>
              </a:rPr>
              <a:t>://Admin@192.168.1.2 --password super</a:t>
            </a:r>
          </a:p>
          <a:p>
            <a:pPr algn="l">
              <a:lnSpc>
                <a:spcPct val="100000"/>
              </a:lnSpc>
              <a:spcAft>
                <a:spcPts val="600"/>
              </a:spcAft>
            </a:pPr>
            <a:r>
              <a:rPr lang="en-US" dirty="0" smtClean="0">
                <a:solidFill>
                  <a:schemeClr val="bg1">
                    <a:lumMod val="95000"/>
                  </a:schemeClr>
                </a:solidFill>
                <a:latin typeface="Courier New" charset="0"/>
                <a:ea typeface="Courier New" charset="0"/>
                <a:cs typeface="Courier New" charset="0"/>
              </a:rPr>
              <a:t>$ </a:t>
            </a:r>
            <a:r>
              <a:rPr lang="en-US" dirty="0" err="1" smtClean="0">
                <a:solidFill>
                  <a:schemeClr val="bg1">
                    <a:lumMod val="95000"/>
                  </a:schemeClr>
                </a:solidFill>
                <a:latin typeface="Courier New" charset="0"/>
                <a:ea typeface="Courier New" charset="0"/>
                <a:cs typeface="Courier New" charset="0"/>
              </a:rPr>
              <a:t>inspec</a:t>
            </a:r>
            <a:r>
              <a:rPr lang="en-US" dirty="0" smtClean="0">
                <a:solidFill>
                  <a:schemeClr val="bg1">
                    <a:lumMod val="95000"/>
                  </a:schemeClr>
                </a:solidFill>
                <a:latin typeface="Courier New" charset="0"/>
                <a:ea typeface="Courier New" charset="0"/>
                <a:cs typeface="Courier New" charset="0"/>
              </a:rPr>
              <a:t> exec </a:t>
            </a:r>
            <a:r>
              <a:rPr lang="en-US" dirty="0" err="1" smtClean="0">
                <a:solidFill>
                  <a:schemeClr val="bg1">
                    <a:lumMod val="95000"/>
                  </a:schemeClr>
                </a:solidFill>
                <a:latin typeface="Courier New" charset="0"/>
                <a:ea typeface="Courier New" charset="0"/>
                <a:cs typeface="Courier New" charset="0"/>
              </a:rPr>
              <a:t>test.rb</a:t>
            </a:r>
            <a:r>
              <a:rPr lang="en-US" dirty="0" smtClean="0">
                <a:solidFill>
                  <a:schemeClr val="bg1">
                    <a:lumMod val="95000"/>
                  </a:schemeClr>
                </a:solidFill>
                <a:latin typeface="Courier New" charset="0"/>
                <a:ea typeface="Courier New" charset="0"/>
                <a:cs typeface="Courier New" charset="0"/>
              </a:rPr>
              <a:t> -t </a:t>
            </a:r>
            <a:r>
              <a:rPr lang="en-US" dirty="0" err="1" smtClean="0">
                <a:solidFill>
                  <a:schemeClr val="bg1">
                    <a:lumMod val="95000"/>
                  </a:schemeClr>
                </a:solidFill>
                <a:latin typeface="Courier New" charset="0"/>
                <a:ea typeface="Courier New" charset="0"/>
                <a:cs typeface="Courier New" charset="0"/>
              </a:rPr>
              <a:t>docker</a:t>
            </a:r>
            <a:r>
              <a:rPr lang="en-US" dirty="0" smtClean="0">
                <a:solidFill>
                  <a:schemeClr val="bg1">
                    <a:lumMod val="95000"/>
                  </a:schemeClr>
                </a:solidFill>
                <a:latin typeface="Courier New" charset="0"/>
                <a:ea typeface="Courier New" charset="0"/>
                <a:cs typeface="Courier New" charset="0"/>
              </a:rPr>
              <a:t>://3cc8837bb6a8</a:t>
            </a:r>
            <a:endParaRPr lang="en-US" dirty="0">
              <a:solidFill>
                <a:schemeClr val="bg1">
                  <a:lumMod val="95000"/>
                </a:schemeClr>
              </a:solidFill>
              <a:latin typeface="Courier New" charset="0"/>
              <a:ea typeface="Courier New" charset="0"/>
              <a:cs typeface="Courier New" charset="0"/>
            </a:endParaRPr>
          </a:p>
        </p:txBody>
      </p:sp>
      <p:sp>
        <p:nvSpPr>
          <p:cNvPr id="6" name="Rectangle 5"/>
          <p:cNvSpPr/>
          <p:nvPr/>
        </p:nvSpPr>
        <p:spPr>
          <a:xfrm>
            <a:off x="609599" y="3732757"/>
            <a:ext cx="11440438" cy="1061829"/>
          </a:xfrm>
          <a:prstGeom prst="rect">
            <a:avLst/>
          </a:prstGeom>
          <a:solidFill>
            <a:schemeClr val="tx1"/>
          </a:solidFill>
        </p:spPr>
        <p:txBody>
          <a:bodyPr wrap="square" tIns="91440">
            <a:spAutoFit/>
          </a:bodyPr>
          <a:lstStyle/>
          <a:p>
            <a:r>
              <a:rPr lang="en-US" sz="2000" dirty="0">
                <a:solidFill>
                  <a:schemeClr val="bg1">
                    <a:lumMod val="95000"/>
                  </a:schemeClr>
                </a:solidFill>
                <a:latin typeface="Courier New" charset="0"/>
                <a:ea typeface="Courier New" charset="0"/>
                <a:cs typeface="Courier New" charset="0"/>
              </a:rPr>
              <a:t>describe </a:t>
            </a:r>
            <a:r>
              <a:rPr lang="en-US" sz="2000" dirty="0" err="1">
                <a:solidFill>
                  <a:schemeClr val="bg1">
                    <a:lumMod val="95000"/>
                  </a:schemeClr>
                </a:solidFill>
                <a:latin typeface="Courier New" charset="0"/>
                <a:ea typeface="Courier New" charset="0"/>
                <a:cs typeface="Courier New" charset="0"/>
              </a:rPr>
              <a:t>sshd_config</a:t>
            </a:r>
            <a:r>
              <a:rPr lang="en-US" sz="2000" dirty="0">
                <a:solidFill>
                  <a:schemeClr val="bg1">
                    <a:lumMod val="95000"/>
                  </a:schemeClr>
                </a:solidFill>
                <a:latin typeface="Courier New" charset="0"/>
                <a:ea typeface="Courier New" charset="0"/>
                <a:cs typeface="Courier New" charset="0"/>
              </a:rPr>
              <a:t> </a:t>
            </a:r>
            <a:r>
              <a:rPr lang="en-US" sz="2000" dirty="0" smtClean="0">
                <a:solidFill>
                  <a:schemeClr val="bg1">
                    <a:lumMod val="95000"/>
                  </a:schemeClr>
                </a:solidFill>
                <a:latin typeface="Courier New" charset="0"/>
                <a:ea typeface="Courier New" charset="0"/>
                <a:cs typeface="Courier New" charset="0"/>
              </a:rPr>
              <a:t>do</a:t>
            </a:r>
          </a:p>
          <a:p>
            <a:r>
              <a:rPr lang="en-US" sz="2000" dirty="0">
                <a:solidFill>
                  <a:schemeClr val="bg1">
                    <a:lumMod val="95000"/>
                  </a:schemeClr>
                </a:solidFill>
                <a:latin typeface="Courier New" charset="0"/>
                <a:ea typeface="Courier New" charset="0"/>
                <a:cs typeface="Courier New" charset="0"/>
              </a:rPr>
              <a:t> </a:t>
            </a:r>
            <a:r>
              <a:rPr lang="en-US" sz="2000" dirty="0" smtClean="0">
                <a:solidFill>
                  <a:schemeClr val="bg1">
                    <a:lumMod val="95000"/>
                  </a:schemeClr>
                </a:solidFill>
                <a:latin typeface="Courier New" charset="0"/>
                <a:ea typeface="Courier New" charset="0"/>
                <a:cs typeface="Courier New" charset="0"/>
              </a:rPr>
              <a:t> its</a:t>
            </a:r>
            <a:r>
              <a:rPr lang="en-US" sz="2000" dirty="0">
                <a:solidFill>
                  <a:schemeClr val="bg1">
                    <a:lumMod val="95000"/>
                  </a:schemeClr>
                </a:solidFill>
                <a:latin typeface="Courier New" charset="0"/>
                <a:ea typeface="Courier New" charset="0"/>
                <a:cs typeface="Courier New" charset="0"/>
              </a:rPr>
              <a:t>('Protocol') { should </a:t>
            </a:r>
            <a:r>
              <a:rPr lang="en-US" sz="2000" dirty="0" err="1">
                <a:solidFill>
                  <a:schemeClr val="bg1">
                    <a:lumMod val="95000"/>
                  </a:schemeClr>
                </a:solidFill>
                <a:latin typeface="Courier New" charset="0"/>
                <a:ea typeface="Courier New" charset="0"/>
                <a:cs typeface="Courier New" charset="0"/>
              </a:rPr>
              <a:t>cmp</a:t>
            </a:r>
            <a:r>
              <a:rPr lang="en-US" sz="2000" dirty="0">
                <a:solidFill>
                  <a:schemeClr val="bg1">
                    <a:lumMod val="95000"/>
                  </a:schemeClr>
                </a:solidFill>
                <a:latin typeface="Courier New" charset="0"/>
                <a:ea typeface="Courier New" charset="0"/>
                <a:cs typeface="Courier New" charset="0"/>
              </a:rPr>
              <a:t> 2 </a:t>
            </a:r>
            <a:r>
              <a:rPr lang="en-US" sz="2000" dirty="0" smtClean="0">
                <a:solidFill>
                  <a:schemeClr val="bg1">
                    <a:lumMod val="95000"/>
                  </a:schemeClr>
                </a:solidFill>
                <a:latin typeface="Courier New" charset="0"/>
                <a:ea typeface="Courier New" charset="0"/>
                <a:cs typeface="Courier New" charset="0"/>
              </a:rPr>
              <a:t>}</a:t>
            </a:r>
          </a:p>
          <a:p>
            <a:r>
              <a:rPr lang="en-US" sz="2000" dirty="0" smtClean="0">
                <a:solidFill>
                  <a:schemeClr val="bg1">
                    <a:lumMod val="95000"/>
                  </a:schemeClr>
                </a:solidFill>
                <a:latin typeface="Courier New" charset="0"/>
                <a:ea typeface="Courier New" charset="0"/>
                <a:cs typeface="Courier New" charset="0"/>
              </a:rPr>
              <a:t>end</a:t>
            </a:r>
            <a:endParaRPr lang="en-US" sz="2000" dirty="0">
              <a:solidFill>
                <a:schemeClr val="bg1">
                  <a:lumMod val="95000"/>
                </a:schemeClr>
              </a:solidFill>
              <a:latin typeface="Courier New" charset="0"/>
              <a:ea typeface="Courier New" charset="0"/>
              <a:cs typeface="Courier New" charset="0"/>
            </a:endParaRPr>
          </a:p>
        </p:txBody>
      </p:sp>
    </p:spTree>
    <p:extLst>
      <p:ext uri="{BB962C8B-B14F-4D97-AF65-F5344CB8AC3E}">
        <p14:creationId xmlns:p14="http://schemas.microsoft.com/office/powerpoint/2010/main" val="174892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white">
          <a:xfrm>
            <a:off x="306593" y="438150"/>
            <a:ext cx="14022593" cy="1590676"/>
          </a:xfrm>
          <a:prstGeom prst="rect">
            <a:avLst/>
          </a:prstGeom>
        </p:spPr>
        <p:txBody>
          <a:bodyPr vert="horz" wrap="square" lIns="98729" tIns="98729" rIns="98729" bIns="98729" rtlCol="0" anchor="ctr" anchorCtr="0">
            <a:noAutofit/>
          </a:bodyPr>
          <a:lstStyle>
            <a:lvl1pPr algn="ctr" defTabSz="914053" rtl="0" eaLnBrk="1" latinLnBrk="0" hangingPunct="1">
              <a:lnSpc>
                <a:spcPct val="90000"/>
              </a:lnSpc>
              <a:spcBef>
                <a:spcPct val="0"/>
              </a:spcBef>
              <a:buNone/>
              <a:defRPr lang="en-US" sz="3583" b="1" i="0" kern="1200" cap="none" spc="0" baseline="0">
                <a:ln w="3175">
                  <a:noFill/>
                </a:ln>
                <a:solidFill>
                  <a:srgbClr val="435464"/>
                </a:solidFill>
                <a:effectLst/>
                <a:latin typeface="Gill Sans Light"/>
                <a:ea typeface="+mn-ea"/>
                <a:cs typeface="Gill Sans Light"/>
              </a:defRPr>
            </a:lvl1pPr>
          </a:lstStyle>
          <a:p>
            <a:r>
              <a:rPr lang="en-US" sz="4300">
                <a:solidFill>
                  <a:srgbClr val="3F5364"/>
                </a:solidFill>
                <a:ea typeface="Gill Sans SemiBold" charset="0"/>
              </a:rPr>
              <a:t>Mapping of Compliance Document to </a:t>
            </a:r>
            <a:r>
              <a:rPr lang="en-US" sz="4300" dirty="0" err="1">
                <a:solidFill>
                  <a:srgbClr val="3F5364"/>
                </a:solidFill>
                <a:ea typeface="Gill Sans SemiBold" charset="0"/>
              </a:rPr>
              <a:t>InSpec</a:t>
            </a:r>
            <a:endParaRPr lang="en-US" sz="4300" dirty="0">
              <a:solidFill>
                <a:srgbClr val="3F5364"/>
              </a:solidFill>
              <a:ea typeface="Gill Sans SemiBold" charset="0"/>
            </a:endParaRPr>
          </a:p>
        </p:txBody>
      </p:sp>
      <p:sp>
        <p:nvSpPr>
          <p:cNvPr id="3" name="Rectangle 2"/>
          <p:cNvSpPr/>
          <p:nvPr/>
        </p:nvSpPr>
        <p:spPr>
          <a:xfrm>
            <a:off x="7172660" y="3893201"/>
            <a:ext cx="295274" cy="572464"/>
          </a:xfrm>
          <a:prstGeom prst="rect">
            <a:avLst/>
          </a:prstGeom>
        </p:spPr>
        <p:txBody>
          <a:bodyPr wrap="none">
            <a:spAutoFit/>
          </a:bodyPr>
          <a:lstStyle/>
          <a:p>
            <a:r>
              <a:rPr lang="en-US" sz="3120" dirty="0"/>
              <a:t> </a:t>
            </a:r>
          </a:p>
        </p:txBody>
      </p:sp>
      <p:pic>
        <p:nvPicPr>
          <p:cNvPr id="4" name="Shape 228"/>
          <p:cNvPicPr preferRelativeResize="0"/>
          <p:nvPr/>
        </p:nvPicPr>
        <p:blipFill rotWithShape="1">
          <a:blip r:embed="rId2">
            <a:alphaModFix/>
          </a:blip>
          <a:srcRect/>
          <a:stretch/>
        </p:blipFill>
        <p:spPr>
          <a:xfrm>
            <a:off x="306593" y="1638278"/>
            <a:ext cx="13803137" cy="6127632"/>
          </a:xfrm>
          <a:prstGeom prst="rect">
            <a:avLst/>
          </a:prstGeom>
          <a:noFill/>
          <a:ln>
            <a:noFill/>
          </a:ln>
        </p:spPr>
      </p:pic>
    </p:spTree>
    <p:extLst>
      <p:ext uri="{BB962C8B-B14F-4D97-AF65-F5344CB8AC3E}">
        <p14:creationId xmlns:p14="http://schemas.microsoft.com/office/powerpoint/2010/main" val="3743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2" y="548642"/>
            <a:ext cx="13411200" cy="609397"/>
          </a:xfrm>
        </p:spPr>
        <p:txBody>
          <a:bodyPr/>
          <a:lstStyle/>
          <a:p>
            <a:r>
              <a:rPr lang="en-US" b="1" dirty="0" smtClean="0"/>
              <a:t>I love when a plan come together</a:t>
            </a:r>
            <a:endParaRPr lang="en-US" b="1" dirty="0"/>
          </a:p>
        </p:txBody>
      </p:sp>
      <p:grpSp>
        <p:nvGrpSpPr>
          <p:cNvPr id="6" name="Group 5"/>
          <p:cNvGrpSpPr/>
          <p:nvPr/>
        </p:nvGrpSpPr>
        <p:grpSpPr>
          <a:xfrm>
            <a:off x="609602" y="1678487"/>
            <a:ext cx="13289171" cy="5856082"/>
            <a:chOff x="201361" y="896900"/>
            <a:chExt cx="14267489" cy="6412201"/>
          </a:xfrm>
        </p:grpSpPr>
        <p:sp>
          <p:nvSpPr>
            <p:cNvPr id="7" name="Shape 464"/>
            <p:cNvSpPr/>
            <p:nvPr/>
          </p:nvSpPr>
          <p:spPr>
            <a:xfrm rot="-5400000">
              <a:off x="2712510" y="-1614249"/>
              <a:ext cx="6411901" cy="11434200"/>
            </a:xfrm>
            <a:prstGeom prst="rect">
              <a:avLst/>
            </a:prstGeom>
            <a:solidFill>
              <a:srgbClr val="DFEFF9"/>
            </a:solidFill>
            <a:ln>
              <a:noFill/>
            </a:ln>
          </p:spPr>
          <p:txBody>
            <a:bodyPr lIns="91450" tIns="45725" rIns="91450" bIns="45725" anchor="ctr" anchorCtr="0">
              <a:noAutofit/>
            </a:bodyPr>
            <a:lstStyle/>
            <a:p>
              <a:pPr algn="ctr"/>
              <a:endParaRPr sz="2600">
                <a:solidFill>
                  <a:schemeClr val="accent2"/>
                </a:solidFill>
                <a:latin typeface="Cabin"/>
                <a:ea typeface="Cabin"/>
                <a:cs typeface="Cabin"/>
                <a:sym typeface="Cabin"/>
              </a:endParaRPr>
            </a:p>
          </p:txBody>
        </p:sp>
        <p:sp>
          <p:nvSpPr>
            <p:cNvPr id="8" name="Shape 465"/>
            <p:cNvSpPr/>
            <p:nvPr/>
          </p:nvSpPr>
          <p:spPr>
            <a:xfrm>
              <a:off x="11629039" y="897040"/>
              <a:ext cx="2839800" cy="650400"/>
            </a:xfrm>
            <a:prstGeom prst="rect">
              <a:avLst/>
            </a:prstGeom>
            <a:solidFill>
              <a:schemeClr val="accent3"/>
            </a:solidFill>
            <a:ln>
              <a:noFill/>
            </a:ln>
          </p:spPr>
          <p:txBody>
            <a:bodyPr lIns="91450" tIns="45725" rIns="91450" bIns="45725" anchor="ctr" anchorCtr="0">
              <a:noAutofit/>
            </a:bodyPr>
            <a:lstStyle/>
            <a:p>
              <a:pPr algn="ctr">
                <a:buSzPct val="25000"/>
              </a:pPr>
              <a:r>
                <a:rPr lang="en-US" sz="2600">
                  <a:solidFill>
                    <a:schemeClr val="accent2"/>
                  </a:solidFill>
                  <a:latin typeface="Cabin"/>
                  <a:ea typeface="Cabin"/>
                  <a:cs typeface="Cabin"/>
                  <a:sym typeface="Cabin"/>
                </a:rPr>
                <a:t>Subscription</a:t>
              </a:r>
            </a:p>
          </p:txBody>
        </p:sp>
        <p:sp>
          <p:nvSpPr>
            <p:cNvPr id="9" name="Shape 466"/>
            <p:cNvSpPr/>
            <p:nvPr/>
          </p:nvSpPr>
          <p:spPr>
            <a:xfrm>
              <a:off x="11629050" y="1547600"/>
              <a:ext cx="2839800" cy="5761501"/>
            </a:xfrm>
            <a:prstGeom prst="rect">
              <a:avLst/>
            </a:prstGeom>
            <a:solidFill>
              <a:srgbClr val="CFE2F3"/>
            </a:solidFill>
            <a:ln>
              <a:noFill/>
            </a:ln>
          </p:spPr>
          <p:txBody>
            <a:bodyPr lIns="182875" tIns="137150" rIns="182875" bIns="45725" anchor="t" anchorCtr="0">
              <a:noAutofit/>
            </a:bodyPr>
            <a:lstStyle/>
            <a:p>
              <a:pPr>
                <a:buSzPct val="25000"/>
              </a:pPr>
              <a:r>
                <a:rPr lang="en-US" sz="2100" dirty="0">
                  <a:solidFill>
                    <a:schemeClr val="accent2"/>
                  </a:solidFill>
                  <a:latin typeface="Cabin"/>
                  <a:ea typeface="Cabin"/>
                  <a:cs typeface="Cabin"/>
                  <a:sym typeface="Cabin"/>
                </a:rPr>
                <a:t>Includes:</a:t>
              </a:r>
            </a:p>
            <a:p>
              <a:pPr marL="342901" indent="-342901">
                <a:spcBef>
                  <a:spcPts val="600"/>
                </a:spcBef>
                <a:buClr>
                  <a:schemeClr val="accent2"/>
                </a:buClr>
                <a:buSzPct val="100000"/>
                <a:buFont typeface="Arial"/>
                <a:buChar char="•"/>
              </a:pPr>
              <a:r>
                <a:rPr lang="en-US" sz="1600" dirty="0">
                  <a:solidFill>
                    <a:schemeClr val="accent2"/>
                  </a:solidFill>
                  <a:latin typeface="Gill Sans"/>
                  <a:ea typeface="Gill Sans"/>
                  <a:cs typeface="Gill Sans"/>
                  <a:sym typeface="Gill Sans"/>
                </a:rPr>
                <a:t>Premium Features</a:t>
              </a:r>
            </a:p>
            <a:p>
              <a:pPr marL="342901" indent="-342901">
                <a:spcBef>
                  <a:spcPts val="600"/>
                </a:spcBef>
                <a:buClr>
                  <a:schemeClr val="accent2"/>
                </a:buClr>
                <a:buSzPct val="100000"/>
                <a:buFont typeface="Arial"/>
                <a:buChar char="•"/>
              </a:pPr>
              <a:r>
                <a:rPr lang="en-US" sz="1600" dirty="0">
                  <a:solidFill>
                    <a:schemeClr val="accent2"/>
                  </a:solidFill>
                  <a:latin typeface="Gill Sans"/>
                  <a:ea typeface="Gill Sans"/>
                  <a:cs typeface="Gill Sans"/>
                  <a:sym typeface="Gill Sans"/>
                </a:rPr>
                <a:t>24x7 Support</a:t>
              </a:r>
            </a:p>
            <a:p>
              <a:pPr marL="342901" indent="-342901">
                <a:spcBef>
                  <a:spcPts val="600"/>
                </a:spcBef>
                <a:buClr>
                  <a:schemeClr val="accent2"/>
                </a:buClr>
                <a:buSzPct val="100000"/>
                <a:buFont typeface="Arial"/>
                <a:buChar char="•"/>
              </a:pPr>
              <a:r>
                <a:rPr lang="en-US" sz="1600" dirty="0">
                  <a:solidFill>
                    <a:schemeClr val="accent2"/>
                  </a:solidFill>
                  <a:latin typeface="Gill Sans"/>
                  <a:ea typeface="Gill Sans"/>
                  <a:cs typeface="Gill Sans"/>
                  <a:sym typeface="Gill Sans"/>
                </a:rPr>
                <a:t>Supported Content</a:t>
              </a:r>
            </a:p>
            <a:p>
              <a:pPr marL="342901" indent="-342901">
                <a:spcBef>
                  <a:spcPts val="600"/>
                </a:spcBef>
                <a:buClr>
                  <a:schemeClr val="accent2"/>
                </a:buClr>
                <a:buSzPct val="100000"/>
                <a:buFont typeface="Arial"/>
                <a:buChar char="•"/>
              </a:pPr>
              <a:r>
                <a:rPr lang="en-US" sz="1600">
                  <a:solidFill>
                    <a:schemeClr val="accent2"/>
                  </a:solidFill>
                  <a:latin typeface="Gill Sans"/>
                  <a:ea typeface="Gill Sans"/>
                  <a:cs typeface="Gill Sans"/>
                  <a:sym typeface="Gill Sans"/>
                </a:rPr>
                <a:t>Success </a:t>
              </a:r>
              <a:r>
                <a:rPr lang="en-US" sz="1600" smtClean="0">
                  <a:solidFill>
                    <a:schemeClr val="accent2"/>
                  </a:solidFill>
                  <a:latin typeface="Gill Sans"/>
                  <a:ea typeface="Gill Sans"/>
                  <a:cs typeface="Gill Sans"/>
                  <a:sym typeface="Gill Sans"/>
                </a:rPr>
                <a:t>Engineering</a:t>
              </a:r>
              <a:endParaRPr lang="en-US" sz="1600" dirty="0">
                <a:solidFill>
                  <a:schemeClr val="accent2"/>
                </a:solidFill>
                <a:latin typeface="Gill Sans"/>
                <a:ea typeface="Gill Sans"/>
                <a:cs typeface="Gill Sans"/>
                <a:sym typeface="Gill Sans"/>
              </a:endParaRPr>
            </a:p>
          </p:txBody>
        </p:sp>
        <p:sp>
          <p:nvSpPr>
            <p:cNvPr id="10" name="Shape 467"/>
            <p:cNvSpPr/>
            <p:nvPr/>
          </p:nvSpPr>
          <p:spPr>
            <a:xfrm>
              <a:off x="5273068" y="3948457"/>
              <a:ext cx="44101" cy="1712101"/>
            </a:xfrm>
            <a:prstGeom prst="rect">
              <a:avLst/>
            </a:prstGeom>
            <a:solidFill>
              <a:srgbClr val="7D868C"/>
            </a:solidFill>
            <a:ln>
              <a:noFill/>
            </a:ln>
          </p:spPr>
          <p:txBody>
            <a:bodyPr lIns="91450" tIns="45725" rIns="91450" bIns="45725" anchor="ctr" anchorCtr="0">
              <a:noAutofit/>
            </a:bodyPr>
            <a:lstStyle/>
            <a:p>
              <a:pPr algn="ctr"/>
              <a:endParaRPr sz="2400">
                <a:solidFill>
                  <a:srgbClr val="FFFFFF"/>
                </a:solidFill>
                <a:latin typeface="Gill Sans"/>
                <a:ea typeface="Gill Sans"/>
                <a:cs typeface="Gill Sans"/>
                <a:sym typeface="Gill Sans"/>
              </a:endParaRPr>
            </a:p>
          </p:txBody>
        </p:sp>
        <p:sp>
          <p:nvSpPr>
            <p:cNvPr id="11" name="Shape 468"/>
            <p:cNvSpPr/>
            <p:nvPr/>
          </p:nvSpPr>
          <p:spPr>
            <a:xfrm>
              <a:off x="8574745" y="3948457"/>
              <a:ext cx="44101" cy="1712101"/>
            </a:xfrm>
            <a:prstGeom prst="rect">
              <a:avLst/>
            </a:prstGeom>
            <a:solidFill>
              <a:srgbClr val="7D868C"/>
            </a:solidFill>
            <a:ln>
              <a:noFill/>
            </a:ln>
          </p:spPr>
          <p:txBody>
            <a:bodyPr lIns="91450" tIns="45725" rIns="91450" bIns="45725" anchor="ctr" anchorCtr="0">
              <a:noAutofit/>
            </a:bodyPr>
            <a:lstStyle/>
            <a:p>
              <a:pPr algn="ctr"/>
              <a:endParaRPr sz="2400">
                <a:solidFill>
                  <a:srgbClr val="FFFFFF"/>
                </a:solidFill>
                <a:latin typeface="Gill Sans"/>
                <a:ea typeface="Gill Sans"/>
                <a:cs typeface="Gill Sans"/>
                <a:sym typeface="Gill Sans"/>
              </a:endParaRPr>
            </a:p>
          </p:txBody>
        </p:sp>
        <p:sp>
          <p:nvSpPr>
            <p:cNvPr id="12" name="Shape 469"/>
            <p:cNvSpPr/>
            <p:nvPr/>
          </p:nvSpPr>
          <p:spPr>
            <a:xfrm>
              <a:off x="1986317" y="3948457"/>
              <a:ext cx="44101" cy="1712101"/>
            </a:xfrm>
            <a:prstGeom prst="rect">
              <a:avLst/>
            </a:prstGeom>
            <a:solidFill>
              <a:srgbClr val="7D868C"/>
            </a:solidFill>
            <a:ln>
              <a:noFill/>
            </a:ln>
          </p:spPr>
          <p:txBody>
            <a:bodyPr lIns="91450" tIns="45725" rIns="91450" bIns="45725" anchor="ctr" anchorCtr="0">
              <a:noAutofit/>
            </a:bodyPr>
            <a:lstStyle/>
            <a:p>
              <a:pPr algn="ctr"/>
              <a:endParaRPr sz="2400">
                <a:solidFill>
                  <a:srgbClr val="FFFFFF"/>
                </a:solidFill>
                <a:latin typeface="Gill Sans"/>
                <a:ea typeface="Gill Sans"/>
                <a:cs typeface="Gill Sans"/>
                <a:sym typeface="Gill Sans"/>
              </a:endParaRPr>
            </a:p>
          </p:txBody>
        </p:sp>
        <p:sp>
          <p:nvSpPr>
            <p:cNvPr id="13" name="Shape 470"/>
            <p:cNvSpPr/>
            <p:nvPr/>
          </p:nvSpPr>
          <p:spPr>
            <a:xfrm>
              <a:off x="470210" y="5496781"/>
              <a:ext cx="3076200" cy="1471200"/>
            </a:xfrm>
            <a:prstGeom prst="rect">
              <a:avLst/>
            </a:prstGeom>
            <a:solidFill>
              <a:schemeClr val="accent2"/>
            </a:solidFill>
            <a:ln>
              <a:noFill/>
            </a:ln>
          </p:spPr>
          <p:txBody>
            <a:bodyPr lIns="91450" tIns="45725" rIns="91450" bIns="182875" anchor="b" anchorCtr="0">
              <a:noAutofit/>
            </a:bodyPr>
            <a:lstStyle/>
            <a:p>
              <a:pPr algn="ctr">
                <a:buSzPct val="25000"/>
              </a:pPr>
              <a:r>
                <a:rPr lang="en-US" sz="2100">
                  <a:solidFill>
                    <a:srgbClr val="FFFFFF"/>
                  </a:solidFill>
                  <a:latin typeface="Gill Sans"/>
                  <a:ea typeface="Gill Sans"/>
                  <a:cs typeface="Gill Sans"/>
                  <a:sym typeface="Gill Sans"/>
                </a:rPr>
                <a:t>Infrastructure Automation</a:t>
              </a:r>
            </a:p>
          </p:txBody>
        </p:sp>
        <p:sp>
          <p:nvSpPr>
            <p:cNvPr id="14" name="Shape 471"/>
            <p:cNvSpPr/>
            <p:nvPr/>
          </p:nvSpPr>
          <p:spPr>
            <a:xfrm>
              <a:off x="3723106" y="5496781"/>
              <a:ext cx="3147000" cy="1471200"/>
            </a:xfrm>
            <a:prstGeom prst="rect">
              <a:avLst/>
            </a:prstGeom>
            <a:solidFill>
              <a:schemeClr val="accent2"/>
            </a:solidFill>
            <a:ln>
              <a:noFill/>
            </a:ln>
          </p:spPr>
          <p:txBody>
            <a:bodyPr lIns="91450" tIns="45725" rIns="91450" bIns="182875" anchor="b" anchorCtr="0">
              <a:noAutofit/>
            </a:bodyPr>
            <a:lstStyle/>
            <a:p>
              <a:pPr algn="ctr">
                <a:buSzPct val="25000"/>
              </a:pPr>
              <a:r>
                <a:rPr lang="en-US" sz="2100">
                  <a:solidFill>
                    <a:srgbClr val="FFFFFF"/>
                  </a:solidFill>
                  <a:latin typeface="Gill Sans"/>
                  <a:ea typeface="Gill Sans"/>
                  <a:cs typeface="Gill Sans"/>
                  <a:sym typeface="Gill Sans"/>
                </a:rPr>
                <a:t>Application Automation</a:t>
              </a:r>
            </a:p>
          </p:txBody>
        </p:sp>
        <p:sp>
          <p:nvSpPr>
            <p:cNvPr id="15" name="Shape 472"/>
            <p:cNvSpPr/>
            <p:nvPr/>
          </p:nvSpPr>
          <p:spPr>
            <a:xfrm>
              <a:off x="7028935" y="5496781"/>
              <a:ext cx="3147000" cy="1471200"/>
            </a:xfrm>
            <a:prstGeom prst="rect">
              <a:avLst/>
            </a:prstGeom>
            <a:solidFill>
              <a:schemeClr val="accent2"/>
            </a:solidFill>
            <a:ln>
              <a:noFill/>
            </a:ln>
          </p:spPr>
          <p:txBody>
            <a:bodyPr lIns="91450" tIns="45725" rIns="91450" bIns="182875" anchor="b" anchorCtr="0">
              <a:noAutofit/>
            </a:bodyPr>
            <a:lstStyle/>
            <a:p>
              <a:pPr algn="ctr">
                <a:buSzPct val="25000"/>
              </a:pPr>
              <a:r>
                <a:rPr lang="en-US" sz="2100">
                  <a:solidFill>
                    <a:srgbClr val="FFFFFF"/>
                  </a:solidFill>
                  <a:latin typeface="Gill Sans"/>
                  <a:ea typeface="Gill Sans"/>
                  <a:cs typeface="Gill Sans"/>
                  <a:sym typeface="Gill Sans"/>
                </a:rPr>
                <a:t>Compliance Automation</a:t>
              </a:r>
            </a:p>
          </p:txBody>
        </p:sp>
        <p:pic>
          <p:nvPicPr>
            <p:cNvPr id="16" name="Shape 473" descr="Chef_White.png"/>
            <p:cNvPicPr preferRelativeResize="0"/>
            <p:nvPr/>
          </p:nvPicPr>
          <p:blipFill rotWithShape="1">
            <a:blip r:embed="rId2">
              <a:alphaModFix/>
            </a:blip>
            <a:srcRect/>
            <a:stretch/>
          </p:blipFill>
          <p:spPr>
            <a:xfrm>
              <a:off x="1739227" y="5765030"/>
              <a:ext cx="558301" cy="546301"/>
            </a:xfrm>
            <a:prstGeom prst="rect">
              <a:avLst/>
            </a:prstGeom>
            <a:noFill/>
            <a:ln>
              <a:noFill/>
            </a:ln>
          </p:spPr>
        </p:pic>
        <p:pic>
          <p:nvPicPr>
            <p:cNvPr id="17" name="Shape 474" descr="white-inspec.png"/>
            <p:cNvPicPr preferRelativeResize="0"/>
            <p:nvPr/>
          </p:nvPicPr>
          <p:blipFill rotWithShape="1">
            <a:blip r:embed="rId3">
              <a:alphaModFix/>
            </a:blip>
            <a:srcRect/>
            <a:stretch/>
          </p:blipFill>
          <p:spPr>
            <a:xfrm>
              <a:off x="7856573" y="5852226"/>
              <a:ext cx="1524000" cy="373800"/>
            </a:xfrm>
            <a:prstGeom prst="rect">
              <a:avLst/>
            </a:prstGeom>
            <a:noFill/>
            <a:ln>
              <a:noFill/>
            </a:ln>
          </p:spPr>
        </p:pic>
        <p:pic>
          <p:nvPicPr>
            <p:cNvPr id="18" name="Shape 475" descr="white-habitat-logo.png"/>
            <p:cNvPicPr preferRelativeResize="0"/>
            <p:nvPr/>
          </p:nvPicPr>
          <p:blipFill rotWithShape="1">
            <a:blip r:embed="rId4">
              <a:alphaModFix/>
            </a:blip>
            <a:srcRect/>
            <a:stretch/>
          </p:blipFill>
          <p:spPr>
            <a:xfrm>
              <a:off x="4630901" y="5770250"/>
              <a:ext cx="1341600" cy="478200"/>
            </a:xfrm>
            <a:prstGeom prst="rect">
              <a:avLst/>
            </a:prstGeom>
            <a:noFill/>
            <a:ln>
              <a:noFill/>
            </a:ln>
          </p:spPr>
        </p:pic>
        <p:sp>
          <p:nvSpPr>
            <p:cNvPr id="19" name="Shape 476"/>
            <p:cNvSpPr/>
            <p:nvPr/>
          </p:nvSpPr>
          <p:spPr>
            <a:xfrm>
              <a:off x="470211" y="1237755"/>
              <a:ext cx="9063901" cy="3020099"/>
            </a:xfrm>
            <a:prstGeom prst="rect">
              <a:avLst/>
            </a:prstGeom>
            <a:solidFill>
              <a:srgbClr val="F9CFA5"/>
            </a:solidFill>
            <a:ln>
              <a:noFill/>
            </a:ln>
          </p:spPr>
          <p:txBody>
            <a:bodyPr lIns="91450" tIns="45725" rIns="91450" bIns="45725" anchor="t" anchorCtr="0">
              <a:noAutofit/>
            </a:bodyPr>
            <a:lstStyle/>
            <a:p>
              <a:endParaRPr sz="2400">
                <a:solidFill>
                  <a:schemeClr val="dk2"/>
                </a:solidFill>
                <a:latin typeface="Cabin"/>
                <a:ea typeface="Cabin"/>
                <a:cs typeface="Cabin"/>
                <a:sym typeface="Cabin"/>
              </a:endParaRPr>
            </a:p>
          </p:txBody>
        </p:sp>
        <p:sp>
          <p:nvSpPr>
            <p:cNvPr id="20" name="Shape 477"/>
            <p:cNvSpPr/>
            <p:nvPr/>
          </p:nvSpPr>
          <p:spPr>
            <a:xfrm>
              <a:off x="813819" y="4545390"/>
              <a:ext cx="9018301" cy="663901"/>
            </a:xfrm>
            <a:prstGeom prst="rect">
              <a:avLst/>
            </a:prstGeom>
            <a:solidFill>
              <a:schemeClr val="accent6"/>
            </a:solidFill>
            <a:ln>
              <a:noFill/>
            </a:ln>
          </p:spPr>
          <p:txBody>
            <a:bodyPr lIns="91450" tIns="45725" rIns="91450" bIns="182875" anchor="b" anchorCtr="0">
              <a:noAutofit/>
            </a:bodyPr>
            <a:lstStyle/>
            <a:p>
              <a:pPr algn="ctr">
                <a:buSzPct val="25000"/>
              </a:pPr>
              <a:r>
                <a:rPr lang="en-US" sz="2900">
                  <a:solidFill>
                    <a:srgbClr val="FFFFFF"/>
                  </a:solidFill>
                  <a:latin typeface="Cabin"/>
                  <a:ea typeface="Cabin"/>
                  <a:cs typeface="Cabin"/>
                  <a:sym typeface="Cabin"/>
                </a:rPr>
                <a:t>Content</a:t>
              </a:r>
              <a:r>
                <a:rPr lang="en-US" sz="2400">
                  <a:solidFill>
                    <a:srgbClr val="FFFFFF"/>
                  </a:solidFill>
                  <a:latin typeface="Gill Sans"/>
                  <a:ea typeface="Gill Sans"/>
                  <a:cs typeface="Gill Sans"/>
                  <a:sym typeface="Gill Sans"/>
                </a:rPr>
                <a:t> </a:t>
              </a:r>
              <a:r>
                <a:rPr lang="en-US" sz="2100">
                  <a:solidFill>
                    <a:srgbClr val="FFFFFF"/>
                  </a:solidFill>
                  <a:latin typeface="Gill Sans"/>
                  <a:ea typeface="Gill Sans"/>
                  <a:cs typeface="Gill Sans"/>
                  <a:sym typeface="Gill Sans"/>
                </a:rPr>
                <a:t>(Chef Cookbooks, Habitat Plans, Compliance Profiles)</a:t>
              </a:r>
            </a:p>
          </p:txBody>
        </p:sp>
        <p:sp>
          <p:nvSpPr>
            <p:cNvPr id="21" name="Shape 478"/>
            <p:cNvSpPr/>
            <p:nvPr/>
          </p:nvSpPr>
          <p:spPr>
            <a:xfrm>
              <a:off x="10260895" y="1237754"/>
              <a:ext cx="356101" cy="3515400"/>
            </a:xfrm>
            <a:prstGeom prst="rightBrace">
              <a:avLst>
                <a:gd name="adj1" fmla="val 8333"/>
                <a:gd name="adj2" fmla="val 50000"/>
              </a:avLst>
            </a:prstGeom>
            <a:noFill/>
            <a:ln w="38100" cap="flat" cmpd="sng">
              <a:solidFill>
                <a:schemeClr val="accent1"/>
              </a:solidFill>
              <a:prstDash val="solid"/>
              <a:round/>
              <a:headEnd type="none" w="med" len="med"/>
              <a:tailEnd type="none" w="med" len="med"/>
            </a:ln>
          </p:spPr>
          <p:txBody>
            <a:bodyPr lIns="91450" tIns="45725" rIns="91450" bIns="45725" anchor="ctr" anchorCtr="0">
              <a:noAutofit/>
            </a:bodyPr>
            <a:lstStyle/>
            <a:p>
              <a:pPr algn="ctr"/>
              <a:endParaRPr sz="2600">
                <a:solidFill>
                  <a:schemeClr val="dk1"/>
                </a:solidFill>
              </a:endParaRPr>
            </a:p>
          </p:txBody>
        </p:sp>
        <p:sp>
          <p:nvSpPr>
            <p:cNvPr id="22" name="Shape 479"/>
            <p:cNvSpPr/>
            <p:nvPr/>
          </p:nvSpPr>
          <p:spPr>
            <a:xfrm>
              <a:off x="10260895" y="4892775"/>
              <a:ext cx="356101" cy="2075398"/>
            </a:xfrm>
            <a:prstGeom prst="rightBrace">
              <a:avLst>
                <a:gd name="adj1" fmla="val 8333"/>
                <a:gd name="adj2" fmla="val 50000"/>
              </a:avLst>
            </a:prstGeom>
            <a:noFill/>
            <a:ln w="38100" cap="flat" cmpd="sng">
              <a:solidFill>
                <a:schemeClr val="accent2"/>
              </a:solidFill>
              <a:prstDash val="solid"/>
              <a:round/>
              <a:headEnd type="none" w="med" len="med"/>
              <a:tailEnd type="none" w="med" len="med"/>
            </a:ln>
          </p:spPr>
          <p:txBody>
            <a:bodyPr lIns="91450" tIns="45725" rIns="91450" bIns="45725" anchor="ctr" anchorCtr="0">
              <a:noAutofit/>
            </a:bodyPr>
            <a:lstStyle/>
            <a:p>
              <a:pPr algn="ctr"/>
              <a:endParaRPr sz="2600">
                <a:solidFill>
                  <a:schemeClr val="dk1"/>
                </a:solidFill>
              </a:endParaRPr>
            </a:p>
          </p:txBody>
        </p:sp>
        <p:sp>
          <p:nvSpPr>
            <p:cNvPr id="23" name="Shape 480"/>
            <p:cNvSpPr txBox="1"/>
            <p:nvPr/>
          </p:nvSpPr>
          <p:spPr>
            <a:xfrm>
              <a:off x="10710002" y="2742402"/>
              <a:ext cx="826200" cy="492600"/>
            </a:xfrm>
            <a:prstGeom prst="rect">
              <a:avLst/>
            </a:prstGeom>
            <a:noFill/>
            <a:ln>
              <a:noFill/>
            </a:ln>
          </p:spPr>
          <p:txBody>
            <a:bodyPr lIns="0" tIns="0" rIns="0" bIns="0" anchor="t" anchorCtr="0">
              <a:noAutofit/>
            </a:bodyPr>
            <a:lstStyle/>
            <a:p>
              <a:pPr>
                <a:buSzPct val="25000"/>
              </a:pPr>
              <a:r>
                <a:rPr lang="en-US" sz="1600" dirty="0">
                  <a:solidFill>
                    <a:schemeClr val="accent2"/>
                  </a:solidFill>
                  <a:latin typeface="Gill Sans"/>
                  <a:ea typeface="Gill Sans"/>
                  <a:cs typeface="Gill Sans"/>
                  <a:sym typeface="Gill Sans"/>
                </a:rPr>
                <a:t>Premium</a:t>
              </a:r>
            </a:p>
            <a:p>
              <a:pPr>
                <a:buSzPct val="25000"/>
              </a:pPr>
              <a:r>
                <a:rPr lang="en-US" sz="1600" dirty="0">
                  <a:solidFill>
                    <a:schemeClr val="accent2"/>
                  </a:solidFill>
                  <a:latin typeface="Gill Sans"/>
                  <a:ea typeface="Gill Sans"/>
                  <a:cs typeface="Gill Sans"/>
                  <a:sym typeface="Gill Sans"/>
                </a:rPr>
                <a:t>Features</a:t>
              </a:r>
            </a:p>
          </p:txBody>
        </p:sp>
        <p:sp>
          <p:nvSpPr>
            <p:cNvPr id="24" name="Shape 481"/>
            <p:cNvSpPr txBox="1"/>
            <p:nvPr/>
          </p:nvSpPr>
          <p:spPr>
            <a:xfrm>
              <a:off x="10710002" y="5568522"/>
              <a:ext cx="826200" cy="738600"/>
            </a:xfrm>
            <a:prstGeom prst="rect">
              <a:avLst/>
            </a:prstGeom>
            <a:noFill/>
            <a:ln>
              <a:noFill/>
            </a:ln>
          </p:spPr>
          <p:txBody>
            <a:bodyPr lIns="0" tIns="0" rIns="0" bIns="0" anchor="ctr" anchorCtr="0">
              <a:noAutofit/>
            </a:bodyPr>
            <a:lstStyle/>
            <a:p>
              <a:pPr>
                <a:buSzPct val="25000"/>
              </a:pPr>
              <a:r>
                <a:rPr lang="en-US" sz="1600">
                  <a:solidFill>
                    <a:schemeClr val="accent2"/>
                  </a:solidFill>
                  <a:latin typeface="Gill Sans"/>
                  <a:ea typeface="Gill Sans"/>
                  <a:cs typeface="Gill Sans"/>
                  <a:sym typeface="Gill Sans"/>
                </a:rPr>
                <a:t>Open </a:t>
              </a:r>
            </a:p>
            <a:p>
              <a:pPr>
                <a:buSzPct val="25000"/>
              </a:pPr>
              <a:r>
                <a:rPr lang="en-US" sz="1600">
                  <a:solidFill>
                    <a:schemeClr val="accent2"/>
                  </a:solidFill>
                  <a:latin typeface="Gill Sans"/>
                  <a:ea typeface="Gill Sans"/>
                  <a:cs typeface="Gill Sans"/>
                  <a:sym typeface="Gill Sans"/>
                </a:rPr>
                <a:t>Source</a:t>
              </a:r>
            </a:p>
            <a:p>
              <a:pPr>
                <a:buSzPct val="25000"/>
              </a:pPr>
              <a:r>
                <a:rPr lang="en-US" sz="1600">
                  <a:solidFill>
                    <a:schemeClr val="accent2"/>
                  </a:solidFill>
                  <a:latin typeface="Gill Sans"/>
                  <a:ea typeface="Gill Sans"/>
                  <a:cs typeface="Gill Sans"/>
                  <a:sym typeface="Gill Sans"/>
                </a:rPr>
                <a:t>Software</a:t>
              </a:r>
            </a:p>
          </p:txBody>
        </p:sp>
        <p:sp>
          <p:nvSpPr>
            <p:cNvPr id="25" name="Shape 482"/>
            <p:cNvSpPr/>
            <p:nvPr/>
          </p:nvSpPr>
          <p:spPr>
            <a:xfrm>
              <a:off x="468375" y="1237738"/>
              <a:ext cx="9707400" cy="3020101"/>
            </a:xfrm>
            <a:prstGeom prst="rect">
              <a:avLst/>
            </a:prstGeom>
            <a:solidFill>
              <a:srgbClr val="F9CFA5"/>
            </a:solidFill>
            <a:ln>
              <a:noFill/>
            </a:ln>
          </p:spPr>
          <p:txBody>
            <a:bodyPr lIns="91450" tIns="45725" rIns="91450" bIns="45725" anchor="t" anchorCtr="0">
              <a:noAutofit/>
            </a:bodyPr>
            <a:lstStyle/>
            <a:p>
              <a:endParaRPr sz="2400">
                <a:solidFill>
                  <a:schemeClr val="dk2"/>
                </a:solidFill>
                <a:latin typeface="Cabin"/>
                <a:ea typeface="Cabin"/>
                <a:cs typeface="Cabin"/>
                <a:sym typeface="Cabin"/>
              </a:endParaRPr>
            </a:p>
          </p:txBody>
        </p:sp>
        <p:sp>
          <p:nvSpPr>
            <p:cNvPr id="26" name="Shape 483"/>
            <p:cNvSpPr/>
            <p:nvPr/>
          </p:nvSpPr>
          <p:spPr>
            <a:xfrm>
              <a:off x="595086" y="1909242"/>
              <a:ext cx="7928701" cy="1073400"/>
            </a:xfrm>
            <a:prstGeom prst="rect">
              <a:avLst/>
            </a:prstGeom>
            <a:solidFill>
              <a:schemeClr val="accent1"/>
            </a:solidFill>
            <a:ln>
              <a:noFill/>
            </a:ln>
          </p:spPr>
          <p:txBody>
            <a:bodyPr lIns="91450" tIns="45725" rIns="91450" bIns="45725" anchor="ctr" anchorCtr="0">
              <a:noAutofit/>
            </a:bodyPr>
            <a:lstStyle/>
            <a:p>
              <a:pPr algn="ctr">
                <a:buSzPct val="25000"/>
              </a:pPr>
              <a:r>
                <a:rPr lang="en-US" sz="3200">
                  <a:solidFill>
                    <a:srgbClr val="FFFFFF"/>
                  </a:solidFill>
                  <a:latin typeface="Gill Sans"/>
                  <a:ea typeface="Gill Sans"/>
                  <a:cs typeface="Gill Sans"/>
                  <a:sym typeface="Gill Sans"/>
                </a:rPr>
                <a:t>Workflow</a:t>
              </a:r>
            </a:p>
          </p:txBody>
        </p:sp>
        <p:sp>
          <p:nvSpPr>
            <p:cNvPr id="27" name="Shape 484"/>
            <p:cNvSpPr/>
            <p:nvPr/>
          </p:nvSpPr>
          <p:spPr>
            <a:xfrm>
              <a:off x="8574474" y="1903703"/>
              <a:ext cx="1437000" cy="2199301"/>
            </a:xfrm>
            <a:prstGeom prst="rect">
              <a:avLst/>
            </a:prstGeom>
            <a:solidFill>
              <a:srgbClr val="F6B26B"/>
            </a:solidFill>
            <a:ln>
              <a:noFill/>
            </a:ln>
          </p:spPr>
          <p:txBody>
            <a:bodyPr lIns="91450" tIns="45725" rIns="91450" bIns="45725" anchor="ctr" anchorCtr="0">
              <a:noAutofit/>
            </a:bodyPr>
            <a:lstStyle/>
            <a:p>
              <a:pPr algn="ctr"/>
              <a:endParaRPr sz="3200">
                <a:solidFill>
                  <a:srgbClr val="FFFFFF"/>
                </a:solidFill>
                <a:latin typeface="Gill Sans"/>
                <a:ea typeface="Gill Sans"/>
                <a:cs typeface="Gill Sans"/>
                <a:sym typeface="Gill Sans"/>
              </a:endParaRPr>
            </a:p>
          </p:txBody>
        </p:sp>
        <p:pic>
          <p:nvPicPr>
            <p:cNvPr id="28" name="Shape 485"/>
            <p:cNvPicPr preferRelativeResize="0"/>
            <p:nvPr/>
          </p:nvPicPr>
          <p:blipFill>
            <a:blip r:embed="rId5">
              <a:alphaModFix/>
            </a:blip>
            <a:stretch>
              <a:fillRect/>
            </a:stretch>
          </p:blipFill>
          <p:spPr>
            <a:xfrm>
              <a:off x="586724" y="1410924"/>
              <a:ext cx="3602718" cy="304078"/>
            </a:xfrm>
            <a:prstGeom prst="rect">
              <a:avLst/>
            </a:prstGeom>
            <a:noFill/>
            <a:ln>
              <a:noFill/>
            </a:ln>
          </p:spPr>
        </p:pic>
        <p:sp>
          <p:nvSpPr>
            <p:cNvPr id="29" name="Shape 486"/>
            <p:cNvSpPr/>
            <p:nvPr/>
          </p:nvSpPr>
          <p:spPr>
            <a:xfrm>
              <a:off x="595086" y="3029714"/>
              <a:ext cx="7928701" cy="1073400"/>
            </a:xfrm>
            <a:prstGeom prst="rect">
              <a:avLst/>
            </a:prstGeom>
            <a:solidFill>
              <a:schemeClr val="accent1"/>
            </a:solidFill>
            <a:ln>
              <a:noFill/>
            </a:ln>
          </p:spPr>
          <p:txBody>
            <a:bodyPr lIns="91450" tIns="45725" rIns="91450" bIns="45725" anchor="ctr" anchorCtr="0">
              <a:noAutofit/>
            </a:bodyPr>
            <a:lstStyle/>
            <a:p>
              <a:pPr algn="ctr">
                <a:buSzPct val="25000"/>
              </a:pPr>
              <a:r>
                <a:rPr lang="en-US" sz="3200">
                  <a:solidFill>
                    <a:srgbClr val="FFFFFF"/>
                  </a:solidFill>
                  <a:latin typeface="Gill Sans"/>
                  <a:ea typeface="Gill Sans"/>
                  <a:cs typeface="Gill Sans"/>
                  <a:sym typeface="Gill Sans"/>
                </a:rPr>
                <a:t>Visibility</a:t>
              </a:r>
            </a:p>
          </p:txBody>
        </p:sp>
        <p:sp>
          <p:nvSpPr>
            <p:cNvPr id="30" name="Shape 487"/>
            <p:cNvSpPr txBox="1"/>
            <p:nvPr/>
          </p:nvSpPr>
          <p:spPr>
            <a:xfrm rot="5400000">
              <a:off x="8220661" y="2851223"/>
              <a:ext cx="2193600" cy="304200"/>
            </a:xfrm>
            <a:prstGeom prst="rect">
              <a:avLst/>
            </a:prstGeom>
            <a:noFill/>
            <a:ln>
              <a:noFill/>
            </a:ln>
          </p:spPr>
          <p:txBody>
            <a:bodyPr lIns="146275" tIns="146275" rIns="146275" bIns="146275" anchor="ctr" anchorCtr="0">
              <a:noAutofit/>
            </a:bodyPr>
            <a:lstStyle/>
            <a:p>
              <a:pPr algn="ctr"/>
              <a:r>
                <a:rPr lang="en-US" sz="2700">
                  <a:solidFill>
                    <a:schemeClr val="accent2"/>
                  </a:solidFill>
                  <a:latin typeface="Gill Sans"/>
                  <a:ea typeface="Gill Sans"/>
                  <a:cs typeface="Gill Sans"/>
                  <a:sym typeface="Gill Sans"/>
                </a:rPr>
                <a:t>Compliance</a:t>
              </a:r>
            </a:p>
          </p:txBody>
        </p:sp>
      </p:grpSp>
    </p:spTree>
    <p:extLst>
      <p:ext uri="{BB962C8B-B14F-4D97-AF65-F5344CB8AC3E}">
        <p14:creationId xmlns:p14="http://schemas.microsoft.com/office/powerpoint/2010/main" val="19814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Chef </a:t>
            </a:r>
            <a:r>
              <a:rPr lang="de-DE" b="1" dirty="0" err="1" smtClean="0"/>
              <a:t>Automate</a:t>
            </a:r>
            <a:endParaRPr lang="en-US" b="1" dirty="0"/>
          </a:p>
        </p:txBody>
      </p:sp>
      <p:sp>
        <p:nvSpPr>
          <p:cNvPr id="3" name="Text Placeholder 2"/>
          <p:cNvSpPr>
            <a:spLocks noGrp="1"/>
          </p:cNvSpPr>
          <p:nvPr>
            <p:ph type="body" sz="quarter" idx="10"/>
          </p:nvPr>
        </p:nvSpPr>
        <p:spPr/>
        <p:txBody>
          <a:bodyPr/>
          <a:lstStyle/>
          <a:p>
            <a:r>
              <a:rPr lang="en-US" dirty="0" smtClean="0"/>
              <a:t>Chef Infrastructure Automation is </a:t>
            </a:r>
            <a:r>
              <a:rPr lang="en-US" b="1" dirty="0" smtClean="0"/>
              <a:t>Infrastructure as Code</a:t>
            </a:r>
          </a:p>
          <a:p>
            <a:r>
              <a:rPr lang="en-US" b="1" dirty="0" smtClean="0"/>
              <a:t>Chef Automate </a:t>
            </a:r>
            <a:r>
              <a:rPr lang="en-US" dirty="0" smtClean="0"/>
              <a:t>is a full </a:t>
            </a:r>
            <a:r>
              <a:rPr lang="en-US" dirty="0" err="1" smtClean="0"/>
              <a:t>DevOps</a:t>
            </a:r>
            <a:r>
              <a:rPr lang="en-US" dirty="0" smtClean="0"/>
              <a:t> Configuration management solution including:</a:t>
            </a:r>
          </a:p>
          <a:p>
            <a:pPr lvl="1"/>
            <a:r>
              <a:rPr lang="en-US" dirty="0" smtClean="0"/>
              <a:t>Workflow </a:t>
            </a:r>
            <a:r>
              <a:rPr lang="mr-IN" dirty="0" smtClean="0"/>
              <a:t>–</a:t>
            </a:r>
            <a:r>
              <a:rPr lang="en-US" dirty="0" smtClean="0"/>
              <a:t> A Continuous Delivery Pipeline</a:t>
            </a:r>
          </a:p>
          <a:p>
            <a:pPr lvl="1"/>
            <a:r>
              <a:rPr lang="en-US" dirty="0" smtClean="0"/>
              <a:t>Visibility - A </a:t>
            </a:r>
            <a:r>
              <a:rPr lang="en-US" dirty="0" err="1" smtClean="0"/>
              <a:t>visualisation</a:t>
            </a:r>
            <a:r>
              <a:rPr lang="en-US" dirty="0" smtClean="0"/>
              <a:t> of all changes </a:t>
            </a:r>
          </a:p>
          <a:p>
            <a:pPr lvl="1"/>
            <a:r>
              <a:rPr lang="en-US" dirty="0" smtClean="0"/>
              <a:t>Compliance </a:t>
            </a:r>
            <a:r>
              <a:rPr lang="mr-IN" dirty="0" smtClean="0"/>
              <a:t>–</a:t>
            </a:r>
            <a:r>
              <a:rPr lang="en-US" dirty="0" smtClean="0"/>
              <a:t> An integrated compliance scanner</a:t>
            </a:r>
            <a:endParaRPr lang="en-US" dirty="0"/>
          </a:p>
        </p:txBody>
      </p:sp>
      <p:pic>
        <p:nvPicPr>
          <p:cNvPr id="5" name="Shape 1251"/>
          <p:cNvPicPr preferRelativeResize="0"/>
          <p:nvPr/>
        </p:nvPicPr>
        <p:blipFill>
          <a:blip r:embed="rId2">
            <a:alphaModFix/>
          </a:blip>
          <a:stretch>
            <a:fillRect/>
          </a:stretch>
        </p:blipFill>
        <p:spPr>
          <a:xfrm>
            <a:off x="609600" y="5114624"/>
            <a:ext cx="10383748" cy="1879861"/>
          </a:xfrm>
          <a:prstGeom prst="rect">
            <a:avLst/>
          </a:prstGeom>
          <a:noFill/>
          <a:ln>
            <a:noFill/>
          </a:ln>
        </p:spPr>
      </p:pic>
    </p:spTree>
    <p:extLst>
      <p:ext uri="{BB962C8B-B14F-4D97-AF65-F5344CB8AC3E}">
        <p14:creationId xmlns:p14="http://schemas.microsoft.com/office/powerpoint/2010/main" val="1317031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white">
          <a:xfrm>
            <a:off x="306593" y="438150"/>
            <a:ext cx="14022593" cy="1590676"/>
          </a:xfrm>
          <a:prstGeom prst="rect">
            <a:avLst/>
          </a:prstGeom>
        </p:spPr>
        <p:txBody>
          <a:bodyPr vert="horz" wrap="square" lIns="98729" tIns="98729" rIns="98729" bIns="98729" rtlCol="0" anchor="ctr" anchorCtr="0">
            <a:noAutofit/>
          </a:bodyPr>
          <a:lstStyle>
            <a:lvl1pPr algn="ctr" defTabSz="914053" rtl="0" eaLnBrk="1" latinLnBrk="0" hangingPunct="1">
              <a:lnSpc>
                <a:spcPct val="90000"/>
              </a:lnSpc>
              <a:spcBef>
                <a:spcPct val="0"/>
              </a:spcBef>
              <a:buNone/>
              <a:defRPr lang="en-US" sz="3583" b="1" i="0" kern="1200" cap="none" spc="0" baseline="0">
                <a:ln w="3175">
                  <a:noFill/>
                </a:ln>
                <a:solidFill>
                  <a:srgbClr val="435464"/>
                </a:solidFill>
                <a:effectLst/>
                <a:latin typeface="Gill Sans Light"/>
                <a:ea typeface="+mn-ea"/>
                <a:cs typeface="Gill Sans Light"/>
              </a:defRPr>
            </a:lvl1pPr>
          </a:lstStyle>
          <a:p>
            <a:r>
              <a:rPr lang="en-US" sz="4300">
                <a:solidFill>
                  <a:srgbClr val="3F5364"/>
                </a:solidFill>
                <a:ea typeface="Gill Sans SemiBold" charset="0"/>
              </a:rPr>
              <a:t>Further Resources</a:t>
            </a:r>
            <a:endParaRPr lang="en-US" sz="4300" dirty="0">
              <a:solidFill>
                <a:srgbClr val="3F5364"/>
              </a:solidFill>
              <a:ea typeface="Gill Sans SemiBold" charset="0"/>
            </a:endParaRPr>
          </a:p>
        </p:txBody>
      </p:sp>
      <p:sp>
        <p:nvSpPr>
          <p:cNvPr id="3" name="Content Placeholder 2"/>
          <p:cNvSpPr txBox="1">
            <a:spLocks/>
          </p:cNvSpPr>
          <p:nvPr/>
        </p:nvSpPr>
        <p:spPr bwMode="white">
          <a:xfrm>
            <a:off x="9887990" y="5607664"/>
            <a:ext cx="4867075" cy="1865683"/>
          </a:xfrm>
          <a:prstGeom prst="rect">
            <a:avLst/>
          </a:prstGeom>
        </p:spPr>
        <p:txBody>
          <a:bodyPr vert="horz" wrap="square" lIns="98729" tIns="98729" rIns="98729" bIns="98729" rtlCol="0">
            <a:normAutofit/>
          </a:bodyPr>
          <a:lstStyle>
            <a:lvl1pPr marL="0" indent="0" algn="ctr" defTabSz="914053" rtl="0" eaLnBrk="1" latinLnBrk="0" hangingPunct="1">
              <a:lnSpc>
                <a:spcPct val="90000"/>
              </a:lnSpc>
              <a:spcBef>
                <a:spcPts val="0"/>
              </a:spcBef>
              <a:buSzPct val="90000"/>
              <a:buFont typeface="Arial" pitchFamily="34" charset="0"/>
              <a:buNone/>
              <a:defRPr sz="2000" b="0" i="0" kern="1200" baseline="0">
                <a:solidFill>
                  <a:srgbClr val="435464"/>
                </a:solidFill>
                <a:latin typeface="Gill Sans Light"/>
                <a:ea typeface="+mn-ea"/>
                <a:cs typeface="Gill Sans Light"/>
              </a:defRPr>
            </a:lvl1pPr>
            <a:lvl2pPr marL="457026" indent="0" algn="ctr" defTabSz="914053" rtl="0" eaLnBrk="1" latinLnBrk="0" hangingPunct="1">
              <a:lnSpc>
                <a:spcPct val="100000"/>
              </a:lnSpc>
              <a:spcBef>
                <a:spcPts val="600"/>
              </a:spcBef>
              <a:buSzPct val="25000"/>
              <a:buFont typeface="Lucida Grande"/>
              <a:buNone/>
              <a:defRPr sz="2000" b="0" i="0" kern="1200" baseline="0">
                <a:solidFill>
                  <a:schemeClr val="tx1">
                    <a:tint val="75000"/>
                  </a:schemeClr>
                </a:solidFill>
                <a:latin typeface="Gill Sans Light"/>
                <a:ea typeface="+mn-ea"/>
                <a:cs typeface="Gill Sans Light"/>
              </a:defRPr>
            </a:lvl2pPr>
            <a:lvl3pPr marL="914053" indent="0" algn="ctr" defTabSz="914053" rtl="0" eaLnBrk="1" latinLnBrk="0" hangingPunct="1">
              <a:lnSpc>
                <a:spcPct val="100000"/>
              </a:lnSpc>
              <a:spcBef>
                <a:spcPts val="600"/>
              </a:spcBef>
              <a:buSzPct val="25000"/>
              <a:buFont typeface="Lucida Grande"/>
              <a:buNone/>
              <a:defRPr sz="1750" b="0" i="0" kern="1200" baseline="0">
                <a:solidFill>
                  <a:schemeClr val="tx1">
                    <a:tint val="75000"/>
                  </a:schemeClr>
                </a:solidFill>
                <a:latin typeface="Gill Sans Light"/>
                <a:ea typeface="+mn-ea"/>
                <a:cs typeface="Gill Sans Light"/>
              </a:defRPr>
            </a:lvl3pPr>
            <a:lvl4pPr marL="1371080" indent="0" algn="ctr" defTabSz="914053" rtl="0" eaLnBrk="1" latinLnBrk="0" hangingPunct="1">
              <a:lnSpc>
                <a:spcPct val="100000"/>
              </a:lnSpc>
              <a:spcBef>
                <a:spcPts val="600"/>
              </a:spcBef>
              <a:buSzPct val="25000"/>
              <a:buFont typeface="Lucida Grande"/>
              <a:buNone/>
              <a:defRPr sz="1583" b="0" i="0" kern="1200" baseline="0">
                <a:solidFill>
                  <a:schemeClr val="tx1">
                    <a:tint val="75000"/>
                  </a:schemeClr>
                </a:solidFill>
                <a:latin typeface="Gill Sans Light"/>
                <a:ea typeface="+mn-ea"/>
                <a:cs typeface="Gill Sans Light"/>
              </a:defRPr>
            </a:lvl4pPr>
            <a:lvl5pPr marL="1828107" indent="0" algn="ctr" defTabSz="914053" rtl="0" eaLnBrk="1" latinLnBrk="0" hangingPunct="1">
              <a:lnSpc>
                <a:spcPct val="100000"/>
              </a:lnSpc>
              <a:spcBef>
                <a:spcPts val="600"/>
              </a:spcBef>
              <a:buSzPct val="25000"/>
              <a:buFont typeface="Lucida Grande"/>
              <a:buNone/>
              <a:defRPr sz="1583" b="0" i="0" kern="1200" baseline="0">
                <a:solidFill>
                  <a:schemeClr val="tx1">
                    <a:tint val="75000"/>
                  </a:schemeClr>
                </a:solidFill>
                <a:latin typeface="Gill Sans Light"/>
                <a:ea typeface="+mn-ea"/>
                <a:cs typeface="Gill Sans Light"/>
              </a:defRPr>
            </a:lvl5pPr>
            <a:lvl6pPr marL="2285131" indent="0" algn="ctr" defTabSz="91405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159" indent="0" algn="ctr" defTabSz="91405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187" indent="0" algn="ctr" defTabSz="91405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212" indent="0" algn="ctr" defTabSz="91405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3360" dirty="0" err="1">
                <a:solidFill>
                  <a:srgbClr val="3F5364"/>
                </a:solidFill>
                <a:latin typeface="Gill Sans Light" charset="0"/>
                <a:ea typeface="Gill Sans Light" charset="0"/>
                <a:cs typeface="Gill Sans Light" charset="0"/>
              </a:rPr>
              <a:t>inspec.io</a:t>
            </a:r>
            <a:endParaRPr lang="en-US" sz="3360" dirty="0">
              <a:solidFill>
                <a:srgbClr val="3F5364"/>
              </a:solidFill>
              <a:latin typeface="Gill Sans Light" charset="0"/>
              <a:ea typeface="Gill Sans Light" charset="0"/>
              <a:cs typeface="Gill Sans Light" charset="0"/>
            </a:endParaRPr>
          </a:p>
          <a:p>
            <a:pPr marL="411480" indent="-411480" algn="l">
              <a:buFont typeface="Arial" charset="0"/>
              <a:buChar char="•"/>
            </a:pPr>
            <a:r>
              <a:rPr lang="en-US" sz="2880" dirty="0">
                <a:solidFill>
                  <a:srgbClr val="3F5364"/>
                </a:solidFill>
                <a:latin typeface="Gill Sans Light" charset="0"/>
                <a:ea typeface="Gill Sans Light" charset="0"/>
                <a:cs typeface="Gill Sans Light" charset="0"/>
              </a:rPr>
              <a:t>Hands on tutorials</a:t>
            </a:r>
          </a:p>
          <a:p>
            <a:pPr marL="411480" indent="-411480" algn="l">
              <a:buFont typeface="Arial" charset="0"/>
              <a:buChar char="•"/>
            </a:pPr>
            <a:r>
              <a:rPr lang="en-US" sz="2880" dirty="0">
                <a:solidFill>
                  <a:srgbClr val="3F5364"/>
                </a:solidFill>
                <a:latin typeface="Gill Sans Light" charset="0"/>
                <a:ea typeface="Gill Sans Light" charset="0"/>
                <a:cs typeface="Gill Sans Light" charset="0"/>
              </a:rPr>
              <a:t>Extensive documentation</a:t>
            </a:r>
          </a:p>
          <a:p>
            <a:pPr marL="411480" indent="-411480" algn="l">
              <a:buFont typeface="Arial" charset="0"/>
              <a:buChar char="•"/>
            </a:pPr>
            <a:r>
              <a:rPr lang="en-US" sz="2880" dirty="0">
                <a:solidFill>
                  <a:srgbClr val="3F5364"/>
                </a:solidFill>
                <a:latin typeface="Gill Sans Light" charset="0"/>
                <a:ea typeface="Gill Sans Light" charset="0"/>
                <a:cs typeface="Gill Sans Light" charset="0"/>
              </a:rPr>
              <a:t>Code examples</a:t>
            </a:r>
          </a:p>
          <a:p>
            <a:pPr lvl="1" algn="l">
              <a:buFont typeface="Arial" charset="0"/>
              <a:buChar char="•"/>
            </a:pPr>
            <a:endParaRPr lang="en-US" sz="2880" dirty="0">
              <a:solidFill>
                <a:srgbClr val="3F5364"/>
              </a:solidFill>
              <a:latin typeface="Gill Sans Light" charset="0"/>
              <a:ea typeface="Gill Sans Light" charset="0"/>
              <a:cs typeface="Gill Sans Light"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663"/>
          <a:stretch/>
        </p:blipFill>
        <p:spPr>
          <a:xfrm>
            <a:off x="9887990" y="3818245"/>
            <a:ext cx="2311262" cy="155924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916" y="2028826"/>
            <a:ext cx="2077629" cy="1351430"/>
          </a:xfrm>
          <a:prstGeom prst="rect">
            <a:avLst/>
          </a:prstGeom>
        </p:spPr>
      </p:pic>
      <p:sp>
        <p:nvSpPr>
          <p:cNvPr id="6" name="Content Placeholder 2"/>
          <p:cNvSpPr txBox="1">
            <a:spLocks/>
          </p:cNvSpPr>
          <p:nvPr/>
        </p:nvSpPr>
        <p:spPr>
          <a:xfrm>
            <a:off x="5020915" y="3818245"/>
            <a:ext cx="4867075" cy="1865683"/>
          </a:xfrm>
          <a:prstGeom prst="rect">
            <a:avLst/>
          </a:prstGeom>
        </p:spPr>
        <p:txBody>
          <a:bodyPr vert="horz" lIns="109728" tIns="54864" rIns="109728" bIns="54864"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360" dirty="0" err="1">
                <a:solidFill>
                  <a:srgbClr val="3F5364"/>
                </a:solidFill>
                <a:latin typeface="Gill Sans Light" charset="0"/>
                <a:ea typeface="Gill Sans Light" charset="0"/>
                <a:cs typeface="Gill Sans Light" charset="0"/>
              </a:rPr>
              <a:t>l</a:t>
            </a:r>
            <a:r>
              <a:rPr lang="en-US" sz="3360" dirty="0" err="1">
                <a:solidFill>
                  <a:srgbClr val="3F5364"/>
                </a:solidFill>
                <a:latin typeface="Gill Sans Light" charset="0"/>
                <a:ea typeface="Gill Sans Light" charset="0"/>
                <a:cs typeface="Gill Sans Light" charset="0"/>
              </a:rPr>
              <a:t>earn.chef.io</a:t>
            </a:r>
            <a:endParaRPr lang="en-US" sz="3360" dirty="0">
              <a:solidFill>
                <a:srgbClr val="3F5364"/>
              </a:solidFill>
              <a:latin typeface="Gill Sans Light" charset="0"/>
              <a:ea typeface="Gill Sans Light" charset="0"/>
              <a:cs typeface="Gill Sans Light" charset="0"/>
            </a:endParaRPr>
          </a:p>
          <a:p>
            <a:pPr lvl="1">
              <a:buFont typeface="Arial" charset="0"/>
              <a:buChar char="•"/>
            </a:pPr>
            <a:r>
              <a:rPr lang="en-US" sz="2880" dirty="0">
                <a:solidFill>
                  <a:srgbClr val="3F5364"/>
                </a:solidFill>
                <a:latin typeface="Gill Sans Light" charset="0"/>
                <a:ea typeface="Gill Sans Light" charset="0"/>
                <a:cs typeface="Gill Sans Light" charset="0"/>
              </a:rPr>
              <a:t>More tutorials about Compliance and </a:t>
            </a:r>
            <a:r>
              <a:rPr lang="en-US" sz="2880" dirty="0" err="1">
                <a:solidFill>
                  <a:srgbClr val="3F5364"/>
                </a:solidFill>
                <a:latin typeface="Gill Sans Light" charset="0"/>
                <a:ea typeface="Gill Sans Light" charset="0"/>
                <a:cs typeface="Gill Sans Light" charset="0"/>
              </a:rPr>
              <a:t>Inspec</a:t>
            </a:r>
            <a:endParaRPr lang="en-US" sz="2880" dirty="0">
              <a:solidFill>
                <a:srgbClr val="3F5364"/>
              </a:solidFill>
              <a:latin typeface="Gill Sans Light" charset="0"/>
              <a:ea typeface="Gill Sans Light" charset="0"/>
              <a:cs typeface="Gill Sans Light" charset="0"/>
            </a:endParaRPr>
          </a:p>
          <a:p>
            <a:pPr lvl="1">
              <a:buFont typeface="Arial" charset="0"/>
              <a:buChar char="•"/>
            </a:pPr>
            <a:endParaRPr lang="en-US" sz="2880" dirty="0">
              <a:solidFill>
                <a:srgbClr val="3F5364"/>
              </a:solidFill>
              <a:latin typeface="Gill Sans Light" charset="0"/>
              <a:ea typeface="Gill Sans Light" charset="0"/>
              <a:cs typeface="Gill Sans Light" charset="0"/>
            </a:endParaRPr>
          </a:p>
          <a:p>
            <a:pPr lvl="1">
              <a:buFont typeface="Arial" charset="0"/>
              <a:buChar char="•"/>
            </a:pPr>
            <a:endParaRPr lang="en-US" sz="2880" dirty="0">
              <a:solidFill>
                <a:srgbClr val="3F5364"/>
              </a:solidFill>
              <a:latin typeface="Gill Sans Light" charset="0"/>
              <a:ea typeface="Gill Sans Light" charset="0"/>
              <a:cs typeface="Gill Sans Light" charset="0"/>
            </a:endParaRPr>
          </a:p>
          <a:p>
            <a:pPr lvl="1">
              <a:buFont typeface="Arial" charset="0"/>
              <a:buChar char="•"/>
            </a:pPr>
            <a:endParaRPr lang="en-US" sz="2880" dirty="0">
              <a:solidFill>
                <a:srgbClr val="3F5364"/>
              </a:solidFill>
              <a:latin typeface="Gill Sans Light" charset="0"/>
              <a:ea typeface="Gill Sans Light" charset="0"/>
              <a:cs typeface="Gill Sans Light" charset="0"/>
            </a:endParaRPr>
          </a:p>
          <a:p>
            <a:pPr lvl="1">
              <a:buFont typeface="Arial" charset="0"/>
              <a:buChar char="•"/>
            </a:pPr>
            <a:endParaRPr lang="en-US" sz="2880" dirty="0">
              <a:solidFill>
                <a:srgbClr val="3F5364"/>
              </a:solidFill>
              <a:latin typeface="Gill Sans Light" charset="0"/>
              <a:ea typeface="Gill Sans Light" charset="0"/>
              <a:cs typeface="Gill Sans Light"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89" y="3818245"/>
            <a:ext cx="2077629" cy="1351430"/>
          </a:xfrm>
          <a:prstGeom prst="rect">
            <a:avLst/>
          </a:prstGeom>
        </p:spPr>
      </p:pic>
      <p:sp>
        <p:nvSpPr>
          <p:cNvPr id="10" name="Content Placeholder 2"/>
          <p:cNvSpPr txBox="1">
            <a:spLocks/>
          </p:cNvSpPr>
          <p:nvPr/>
        </p:nvSpPr>
        <p:spPr>
          <a:xfrm>
            <a:off x="861088" y="5607664"/>
            <a:ext cx="4867075" cy="1865683"/>
          </a:xfrm>
          <a:prstGeom prst="rect">
            <a:avLst/>
          </a:prstGeom>
        </p:spPr>
        <p:txBody>
          <a:bodyPr vert="horz" lIns="109728" tIns="54864" rIns="109728" bIns="54864"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360" dirty="0" err="1">
                <a:solidFill>
                  <a:srgbClr val="3F5364"/>
                </a:solidFill>
                <a:latin typeface="Gill Sans Light" charset="0"/>
                <a:ea typeface="Gill Sans Light" charset="0"/>
                <a:cs typeface="Gill Sans Light" charset="0"/>
              </a:rPr>
              <a:t>h</a:t>
            </a:r>
            <a:r>
              <a:rPr lang="en-US" sz="3360" dirty="0" err="1" smtClean="0">
                <a:solidFill>
                  <a:srgbClr val="3F5364"/>
                </a:solidFill>
                <a:latin typeface="Gill Sans Light" charset="0"/>
                <a:ea typeface="Gill Sans Light" charset="0"/>
                <a:cs typeface="Gill Sans Light" charset="0"/>
              </a:rPr>
              <a:t>abitat.sh</a:t>
            </a:r>
            <a:endParaRPr lang="en-US" sz="3360" dirty="0">
              <a:solidFill>
                <a:srgbClr val="3F5364"/>
              </a:solidFill>
              <a:latin typeface="Gill Sans Light" charset="0"/>
              <a:ea typeface="Gill Sans Light" charset="0"/>
              <a:cs typeface="Gill Sans Light" charset="0"/>
            </a:endParaRPr>
          </a:p>
          <a:p>
            <a:pPr lvl="1">
              <a:buFont typeface="Arial" charset="0"/>
              <a:buChar char="•"/>
            </a:pPr>
            <a:r>
              <a:rPr lang="en-US" sz="2880" dirty="0" smtClean="0">
                <a:solidFill>
                  <a:srgbClr val="3F5364"/>
                </a:solidFill>
                <a:latin typeface="Gill Sans Light" charset="0"/>
                <a:ea typeface="Gill Sans Light" charset="0"/>
                <a:cs typeface="Gill Sans Light" charset="0"/>
              </a:rPr>
              <a:t>Hands-On Tutorials</a:t>
            </a:r>
          </a:p>
          <a:p>
            <a:pPr lvl="1">
              <a:buFont typeface="Arial" charset="0"/>
              <a:buChar char="•"/>
            </a:pPr>
            <a:r>
              <a:rPr lang="en-US" sz="2880" dirty="0" smtClean="0">
                <a:solidFill>
                  <a:srgbClr val="3F5364"/>
                </a:solidFill>
                <a:latin typeface="Gill Sans Light" charset="0"/>
                <a:ea typeface="Gill Sans Light" charset="0"/>
                <a:cs typeface="Gill Sans Light" charset="0"/>
              </a:rPr>
              <a:t>Code examples</a:t>
            </a:r>
          </a:p>
          <a:p>
            <a:pPr lvl="1">
              <a:buFont typeface="Arial" charset="0"/>
              <a:buChar char="•"/>
            </a:pPr>
            <a:r>
              <a:rPr lang="en-US" sz="2880" dirty="0" smtClean="0">
                <a:solidFill>
                  <a:srgbClr val="3F5364"/>
                </a:solidFill>
                <a:latin typeface="Gill Sans Light" charset="0"/>
                <a:ea typeface="Gill Sans Light" charset="0"/>
                <a:cs typeface="Gill Sans Light" charset="0"/>
              </a:rPr>
              <a:t>Documentation</a:t>
            </a:r>
            <a:endParaRPr lang="en-US" sz="2880" dirty="0">
              <a:solidFill>
                <a:srgbClr val="3F5364"/>
              </a:solidFill>
              <a:latin typeface="Gill Sans Light" charset="0"/>
              <a:ea typeface="Gill Sans Light" charset="0"/>
              <a:cs typeface="Gill Sans Light" charset="0"/>
            </a:endParaRPr>
          </a:p>
          <a:p>
            <a:pPr lvl="1">
              <a:buFont typeface="Arial" charset="0"/>
              <a:buChar char="•"/>
            </a:pPr>
            <a:endParaRPr lang="en-US" sz="2880" dirty="0">
              <a:solidFill>
                <a:srgbClr val="3F5364"/>
              </a:solidFill>
              <a:latin typeface="Gill Sans Light" charset="0"/>
              <a:ea typeface="Gill Sans Light" charset="0"/>
              <a:cs typeface="Gill Sans Light" charset="0"/>
            </a:endParaRPr>
          </a:p>
          <a:p>
            <a:pPr lvl="1">
              <a:buFont typeface="Arial" charset="0"/>
              <a:buChar char="•"/>
            </a:pPr>
            <a:endParaRPr lang="en-US" sz="2880" dirty="0">
              <a:solidFill>
                <a:srgbClr val="3F5364"/>
              </a:solidFill>
              <a:latin typeface="Gill Sans Light" charset="0"/>
              <a:ea typeface="Gill Sans Light" charset="0"/>
              <a:cs typeface="Gill Sans Light" charset="0"/>
            </a:endParaRPr>
          </a:p>
          <a:p>
            <a:pPr lvl="1">
              <a:buFont typeface="Arial" charset="0"/>
              <a:buChar char="•"/>
            </a:pPr>
            <a:endParaRPr lang="en-US" sz="2880" dirty="0">
              <a:solidFill>
                <a:srgbClr val="3F5364"/>
              </a:solidFill>
              <a:latin typeface="Gill Sans Light" charset="0"/>
              <a:ea typeface="Gill Sans Light" charset="0"/>
              <a:cs typeface="Gill Sans Light" charset="0"/>
            </a:endParaRPr>
          </a:p>
          <a:p>
            <a:pPr lvl="1">
              <a:buFont typeface="Arial" charset="0"/>
              <a:buChar char="•"/>
            </a:pPr>
            <a:endParaRPr lang="en-US" sz="2880" dirty="0">
              <a:solidFill>
                <a:srgbClr val="3F5364"/>
              </a:solidFill>
              <a:latin typeface="Gill Sans Light" charset="0"/>
              <a:ea typeface="Gill Sans Light" charset="0"/>
              <a:cs typeface="Gill Sans Light"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88" y="3818246"/>
            <a:ext cx="2308139" cy="1558268"/>
          </a:xfrm>
          <a:prstGeom prst="rect">
            <a:avLst/>
          </a:prstGeom>
        </p:spPr>
      </p:pic>
    </p:spTree>
    <p:extLst>
      <p:ext uri="{BB962C8B-B14F-4D97-AF65-F5344CB8AC3E}">
        <p14:creationId xmlns:p14="http://schemas.microsoft.com/office/powerpoint/2010/main" val="167447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119" y="1840455"/>
            <a:ext cx="9176165" cy="5161593"/>
          </a:xfrm>
          <a:prstGeom prst="rect">
            <a:avLst/>
          </a:prstGeom>
        </p:spPr>
      </p:pic>
      <p:sp>
        <p:nvSpPr>
          <p:cNvPr id="28" name="Title 1"/>
          <p:cNvSpPr>
            <a:spLocks noGrp="1"/>
          </p:cNvSpPr>
          <p:nvPr>
            <p:ph type="title"/>
          </p:nvPr>
        </p:nvSpPr>
        <p:spPr>
          <a:xfrm>
            <a:off x="609602" y="548642"/>
            <a:ext cx="13411200" cy="609397"/>
          </a:xfrm>
        </p:spPr>
        <p:txBody>
          <a:bodyPr/>
          <a:lstStyle/>
          <a:p>
            <a:r>
              <a:rPr lang="en-US" b="1" dirty="0" smtClean="0"/>
              <a:t>Thank you!</a:t>
            </a:r>
            <a:endParaRPr lang="en-US" b="1" dirty="0"/>
          </a:p>
        </p:txBody>
      </p:sp>
    </p:spTree>
    <p:extLst>
      <p:ext uri="{BB962C8B-B14F-4D97-AF65-F5344CB8AC3E}">
        <p14:creationId xmlns:p14="http://schemas.microsoft.com/office/powerpoint/2010/main" val="279231731"/>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few questions to start with</a:t>
            </a:r>
            <a:endParaRPr lang="en-US" b="1" dirty="0"/>
          </a:p>
        </p:txBody>
      </p:sp>
      <p:sp>
        <p:nvSpPr>
          <p:cNvPr id="3" name="Text Placeholder 2"/>
          <p:cNvSpPr>
            <a:spLocks noGrp="1"/>
          </p:cNvSpPr>
          <p:nvPr>
            <p:ph type="body" sz="quarter" idx="10"/>
          </p:nvPr>
        </p:nvSpPr>
        <p:spPr/>
        <p:txBody>
          <a:bodyPr/>
          <a:lstStyle/>
          <a:p>
            <a:r>
              <a:rPr lang="en-US" dirty="0" smtClean="0"/>
              <a:t>Who is working for an enterprise company?</a:t>
            </a:r>
          </a:p>
          <a:p>
            <a:endParaRPr lang="en-US" dirty="0" smtClean="0"/>
          </a:p>
          <a:p>
            <a:r>
              <a:rPr lang="en-US" dirty="0" smtClean="0"/>
              <a:t>Who is running a configuration management tool?</a:t>
            </a:r>
          </a:p>
          <a:p>
            <a:endParaRPr lang="en-US" dirty="0" smtClean="0"/>
          </a:p>
          <a:p>
            <a:r>
              <a:rPr lang="en-US" dirty="0" smtClean="0"/>
              <a:t>Who is using container technologies in Test/Dev?</a:t>
            </a:r>
          </a:p>
          <a:p>
            <a:endParaRPr lang="en-US" dirty="0" smtClean="0"/>
          </a:p>
          <a:p>
            <a:r>
              <a:rPr lang="en-US" dirty="0" smtClean="0"/>
              <a:t>Who is using them in production</a:t>
            </a:r>
            <a:r>
              <a:rPr lang="de-DE" dirty="0" smtClean="0"/>
              <a:t>?</a:t>
            </a:r>
          </a:p>
          <a:p>
            <a:endParaRPr lang="en-US" dirty="0" smtClean="0"/>
          </a:p>
          <a:p>
            <a:endParaRPr lang="en-US" dirty="0"/>
          </a:p>
        </p:txBody>
      </p:sp>
    </p:spTree>
    <p:extLst>
      <p:ext uri="{BB962C8B-B14F-4D97-AF65-F5344CB8AC3E}">
        <p14:creationId xmlns:p14="http://schemas.microsoft.com/office/powerpoint/2010/main" val="10164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42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Enterprise Companies</a:t>
            </a:r>
            <a:endParaRPr lang="en-US" b="1" dirty="0"/>
          </a:p>
        </p:txBody>
      </p:sp>
      <p:sp>
        <p:nvSpPr>
          <p:cNvPr id="3" name="Text Placeholder 2"/>
          <p:cNvSpPr>
            <a:spLocks noGrp="1"/>
          </p:cNvSpPr>
          <p:nvPr>
            <p:ph type="body" sz="quarter" idx="10"/>
          </p:nvPr>
        </p:nvSpPr>
        <p:spPr>
          <a:xfrm>
            <a:off x="609600" y="1670582"/>
            <a:ext cx="13408762" cy="5943381"/>
          </a:xfrm>
        </p:spPr>
        <p:txBody>
          <a:bodyPr/>
          <a:lstStyle/>
          <a:p>
            <a:r>
              <a:rPr lang="en-US" dirty="0" smtClean="0"/>
              <a:t>What drives a company </a:t>
            </a:r>
          </a:p>
          <a:p>
            <a:pPr lvl="1"/>
            <a:r>
              <a:rPr lang="en-US" dirty="0" smtClean="0"/>
              <a:t>Time and Money</a:t>
            </a:r>
          </a:p>
          <a:p>
            <a:r>
              <a:rPr lang="en-US" dirty="0" smtClean="0"/>
              <a:t>Definition of an enterprise company (Wikipedia, too small?)</a:t>
            </a:r>
          </a:p>
          <a:p>
            <a:pPr lvl="1"/>
            <a:r>
              <a:rPr lang="en-US" dirty="0" smtClean="0"/>
              <a:t>40-50 Million revenue within the last 12 months</a:t>
            </a:r>
          </a:p>
          <a:p>
            <a:pPr lvl="1"/>
            <a:r>
              <a:rPr lang="en-US" dirty="0" smtClean="0"/>
              <a:t>More than 500 employees</a:t>
            </a:r>
            <a:endParaRPr lang="en-US" dirty="0"/>
          </a:p>
          <a:p>
            <a:r>
              <a:rPr lang="en-US" dirty="0" smtClean="0"/>
              <a:t>IT in these enterprise companies</a:t>
            </a:r>
            <a:endParaRPr lang="en-US" dirty="0"/>
          </a:p>
          <a:p>
            <a:pPr lvl="1"/>
            <a:r>
              <a:rPr lang="en-US" dirty="0" smtClean="0"/>
              <a:t>From back-office, finance and transactional business in the past</a:t>
            </a:r>
            <a:endParaRPr lang="en-US" dirty="0"/>
          </a:p>
          <a:p>
            <a:pPr lvl="1"/>
            <a:r>
              <a:rPr lang="en-US" dirty="0" smtClean="0"/>
              <a:t>To todays customer facing services: contact center, delivery and logistics, banking, healthcare etc.</a:t>
            </a:r>
          </a:p>
          <a:p>
            <a:pPr lvl="1"/>
            <a:r>
              <a:rPr lang="en-US" dirty="0" smtClean="0"/>
              <a:t>Different Responsibilities in the IT department:</a:t>
            </a:r>
          </a:p>
          <a:p>
            <a:pPr lvl="2"/>
            <a:r>
              <a:rPr lang="en-US" dirty="0" smtClean="0"/>
              <a:t>Infrastructure teams (Server, Client)</a:t>
            </a:r>
          </a:p>
          <a:p>
            <a:pPr lvl="2"/>
            <a:r>
              <a:rPr lang="en-US" dirty="0" smtClean="0"/>
              <a:t>Network teams</a:t>
            </a:r>
          </a:p>
          <a:p>
            <a:pPr lvl="2"/>
            <a:r>
              <a:rPr lang="en-US" dirty="0" smtClean="0"/>
              <a:t>Application and Development teams</a:t>
            </a:r>
          </a:p>
          <a:p>
            <a:pPr lvl="2"/>
            <a:r>
              <a:rPr lang="en-US" dirty="0" smtClean="0"/>
              <a:t>Security teams</a:t>
            </a:r>
          </a:p>
          <a:p>
            <a:pPr lvl="2"/>
            <a:r>
              <a:rPr lang="mr-IN" dirty="0" smtClean="0"/>
              <a:t>…</a:t>
            </a:r>
            <a:endParaRPr lang="en-US" dirty="0" smtClean="0"/>
          </a:p>
          <a:p>
            <a:pPr lvl="2"/>
            <a:endParaRPr lang="en-US" dirty="0" smtClean="0"/>
          </a:p>
          <a:p>
            <a:pPr marL="548476" lvl="2" indent="0">
              <a:buNone/>
            </a:pPr>
            <a:endParaRPr lang="en-US" dirty="0"/>
          </a:p>
        </p:txBody>
      </p:sp>
    </p:spTree>
    <p:extLst>
      <p:ext uri="{BB962C8B-B14F-4D97-AF65-F5344CB8AC3E}">
        <p14:creationId xmlns:p14="http://schemas.microsoft.com/office/powerpoint/2010/main" val="103800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dissolve">
                                      <p:cBhvr>
                                        <p:cTn id="44" dur="500"/>
                                        <p:tgtEl>
                                          <p:spTgt spid="3">
                                            <p:txEl>
                                              <p:pRg st="11" end="11"/>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dissolve">
                                      <p:cBhvr>
                                        <p:cTn id="47" dur="500"/>
                                        <p:tgtEl>
                                          <p:spTgt spid="3">
                                            <p:txEl>
                                              <p:pRg st="12" end="12"/>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dissolv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Enterprise IT</a:t>
            </a:r>
            <a:endParaRPr lang="en-US" b="1" dirty="0"/>
          </a:p>
        </p:txBody>
      </p:sp>
      <p:sp>
        <p:nvSpPr>
          <p:cNvPr id="3" name="Text Placeholder 2"/>
          <p:cNvSpPr>
            <a:spLocks noGrp="1"/>
          </p:cNvSpPr>
          <p:nvPr>
            <p:ph type="body" sz="quarter" idx="10"/>
          </p:nvPr>
        </p:nvSpPr>
        <p:spPr>
          <a:xfrm>
            <a:off x="609600" y="1670582"/>
            <a:ext cx="13408762" cy="5943381"/>
          </a:xfrm>
        </p:spPr>
        <p:txBody>
          <a:bodyPr/>
          <a:lstStyle/>
          <a:p>
            <a:r>
              <a:rPr lang="de-DE" dirty="0"/>
              <a:t>IT </a:t>
            </a:r>
            <a:r>
              <a:rPr lang="de-DE" dirty="0" err="1"/>
              <a:t>is</a:t>
            </a:r>
            <a:r>
              <a:rPr lang="de-DE" dirty="0"/>
              <a:t> still </a:t>
            </a:r>
            <a:r>
              <a:rPr lang="de-DE" dirty="0" err="1" smtClean="0"/>
              <a:t>seen</a:t>
            </a:r>
            <a:r>
              <a:rPr lang="de-DE" dirty="0" smtClean="0"/>
              <a:t> </a:t>
            </a:r>
            <a:r>
              <a:rPr lang="de-DE" dirty="0" err="1"/>
              <a:t>as</a:t>
            </a:r>
            <a:r>
              <a:rPr lang="de-DE" dirty="0"/>
              <a:t> an </a:t>
            </a:r>
            <a:r>
              <a:rPr lang="de-DE" dirty="0" err="1"/>
              <a:t>enterprise</a:t>
            </a:r>
            <a:r>
              <a:rPr lang="de-DE" dirty="0"/>
              <a:t> </a:t>
            </a:r>
            <a:r>
              <a:rPr lang="de-DE" dirty="0" err="1"/>
              <a:t>function</a:t>
            </a:r>
            <a:r>
              <a:rPr lang="de-DE" dirty="0"/>
              <a:t> </a:t>
            </a:r>
            <a:r>
              <a:rPr lang="de-DE" dirty="0" err="1" smtClean="0"/>
              <a:t>with</a:t>
            </a:r>
            <a:r>
              <a:rPr lang="de-DE" dirty="0" smtClean="0"/>
              <a:t> </a:t>
            </a:r>
            <a:r>
              <a:rPr lang="de-DE" dirty="0" err="1"/>
              <a:t>frequently</a:t>
            </a:r>
            <a:r>
              <a:rPr lang="de-DE" dirty="0"/>
              <a:t> </a:t>
            </a:r>
            <a:r>
              <a:rPr lang="de-DE" dirty="0" err="1"/>
              <a:t>innovations</a:t>
            </a:r>
            <a:r>
              <a:rPr lang="de-DE" dirty="0"/>
              <a:t> </a:t>
            </a:r>
            <a:r>
              <a:rPr lang="de-DE" dirty="0" err="1" smtClean="0"/>
              <a:t>driven</a:t>
            </a:r>
            <a:r>
              <a:rPr lang="de-DE" dirty="0" smtClean="0"/>
              <a:t> </a:t>
            </a:r>
            <a:r>
              <a:rPr lang="de-DE" dirty="0" err="1"/>
              <a:t>by</a:t>
            </a:r>
            <a:r>
              <a:rPr lang="de-DE" dirty="0"/>
              <a:t> </a:t>
            </a:r>
            <a:r>
              <a:rPr lang="de-DE" dirty="0" err="1"/>
              <a:t>the</a:t>
            </a:r>
            <a:r>
              <a:rPr lang="de-DE" dirty="0"/>
              <a:t> </a:t>
            </a:r>
            <a:r>
              <a:rPr lang="de-DE" dirty="0" err="1" smtClean="0"/>
              <a:t>business</a:t>
            </a:r>
            <a:endParaRPr lang="de-DE" dirty="0"/>
          </a:p>
          <a:p>
            <a:r>
              <a:rPr lang="de-DE" dirty="0" smtClean="0"/>
              <a:t>Today </a:t>
            </a:r>
            <a:r>
              <a:rPr lang="de-DE" dirty="0" err="1" smtClean="0"/>
              <a:t>is</a:t>
            </a:r>
            <a:r>
              <a:rPr lang="de-DE" dirty="0" smtClean="0"/>
              <a:t> different</a:t>
            </a:r>
          </a:p>
          <a:p>
            <a:pPr lvl="1"/>
            <a:r>
              <a:rPr lang="de-DE" dirty="0" err="1" smtClean="0"/>
              <a:t>Enable</a:t>
            </a:r>
            <a:r>
              <a:rPr lang="de-DE" dirty="0" smtClean="0"/>
              <a:t> </a:t>
            </a:r>
            <a:r>
              <a:rPr lang="de-DE" dirty="0" err="1" smtClean="0"/>
              <a:t>new</a:t>
            </a:r>
            <a:r>
              <a:rPr lang="de-DE" dirty="0" smtClean="0"/>
              <a:t> </a:t>
            </a:r>
            <a:r>
              <a:rPr lang="de-DE" dirty="0" err="1" smtClean="0"/>
              <a:t>business</a:t>
            </a:r>
            <a:r>
              <a:rPr lang="de-DE" dirty="0" smtClean="0"/>
              <a:t> </a:t>
            </a:r>
            <a:r>
              <a:rPr lang="de-DE" dirty="0" err="1" smtClean="0"/>
              <a:t>thru</a:t>
            </a:r>
            <a:r>
              <a:rPr lang="de-DE" dirty="0"/>
              <a:t> </a:t>
            </a:r>
            <a:r>
              <a:rPr lang="de-DE" dirty="0" err="1" smtClean="0"/>
              <a:t>technology</a:t>
            </a:r>
            <a:r>
              <a:rPr lang="de-DE" dirty="0" smtClean="0"/>
              <a:t> (Uber, PayPal, LinkedIn)</a:t>
            </a:r>
          </a:p>
          <a:p>
            <a:pPr lvl="1"/>
            <a:r>
              <a:rPr lang="de-DE" dirty="0" err="1" smtClean="0"/>
              <a:t>Running</a:t>
            </a:r>
            <a:r>
              <a:rPr lang="de-DE" dirty="0" smtClean="0"/>
              <a:t> </a:t>
            </a:r>
            <a:r>
              <a:rPr lang="de-DE" dirty="0" err="1" smtClean="0"/>
              <a:t>operations</a:t>
            </a:r>
            <a:r>
              <a:rPr lang="de-DE" dirty="0" smtClean="0"/>
              <a:t> </a:t>
            </a:r>
            <a:r>
              <a:rPr lang="de-DE" dirty="0" err="1" smtClean="0"/>
              <a:t>more</a:t>
            </a:r>
            <a:r>
              <a:rPr lang="de-DE" dirty="0" smtClean="0"/>
              <a:t> </a:t>
            </a:r>
            <a:r>
              <a:rPr lang="de-DE" dirty="0" err="1" smtClean="0"/>
              <a:t>efficiently</a:t>
            </a:r>
            <a:r>
              <a:rPr lang="de-DE" dirty="0" smtClean="0"/>
              <a:t> </a:t>
            </a:r>
          </a:p>
          <a:p>
            <a:pPr lvl="1"/>
            <a:r>
              <a:rPr lang="de-DE" dirty="0"/>
              <a:t>M</a:t>
            </a:r>
            <a:r>
              <a:rPr lang="de-DE" dirty="0" smtClean="0"/>
              <a:t>aking </a:t>
            </a:r>
            <a:r>
              <a:rPr lang="de-DE" dirty="0"/>
              <a:t>sense </a:t>
            </a:r>
            <a:r>
              <a:rPr lang="de-DE" dirty="0" err="1"/>
              <a:t>of</a:t>
            </a:r>
            <a:r>
              <a:rPr lang="de-DE" dirty="0"/>
              <a:t> a </a:t>
            </a:r>
            <a:r>
              <a:rPr lang="de-DE" dirty="0" err="1"/>
              <a:t>rapidly</a:t>
            </a:r>
            <a:r>
              <a:rPr lang="de-DE" dirty="0"/>
              <a:t> </a:t>
            </a:r>
            <a:r>
              <a:rPr lang="de-DE" dirty="0" err="1" smtClean="0"/>
              <a:t>evolving</a:t>
            </a:r>
            <a:r>
              <a:rPr lang="de-DE" dirty="0" smtClean="0"/>
              <a:t> </a:t>
            </a:r>
            <a:r>
              <a:rPr lang="de-DE" dirty="0" err="1" smtClean="0"/>
              <a:t>landscape</a:t>
            </a:r>
            <a:endParaRPr lang="de-DE" dirty="0" smtClean="0"/>
          </a:p>
          <a:p>
            <a:r>
              <a:rPr lang="de-DE" dirty="0" smtClean="0"/>
              <a:t>Emerging </a:t>
            </a:r>
            <a:r>
              <a:rPr lang="de-DE" dirty="0" err="1" smtClean="0"/>
              <a:t>view</a:t>
            </a:r>
            <a:r>
              <a:rPr lang="de-DE" dirty="0" smtClean="0"/>
              <a:t> </a:t>
            </a:r>
            <a:r>
              <a:rPr lang="de-DE" dirty="0" err="1" smtClean="0"/>
              <a:t>of</a:t>
            </a:r>
            <a:r>
              <a:rPr lang="de-DE" dirty="0" smtClean="0"/>
              <a:t> </a:t>
            </a:r>
            <a:r>
              <a:rPr lang="de-DE" dirty="0" err="1" smtClean="0"/>
              <a:t>two</a:t>
            </a:r>
            <a:r>
              <a:rPr lang="de-DE" dirty="0" smtClean="0"/>
              <a:t> </a:t>
            </a:r>
            <a:r>
              <a:rPr lang="de-DE" dirty="0" err="1" smtClean="0"/>
              <a:t>integrated</a:t>
            </a:r>
            <a:r>
              <a:rPr lang="de-DE" dirty="0" smtClean="0"/>
              <a:t> </a:t>
            </a:r>
            <a:r>
              <a:rPr lang="de-DE" dirty="0" err="1" smtClean="0"/>
              <a:t>organizations</a:t>
            </a:r>
            <a:r>
              <a:rPr lang="de-DE" dirty="0" smtClean="0"/>
              <a:t>:</a:t>
            </a:r>
          </a:p>
          <a:p>
            <a:pPr lvl="1"/>
            <a:r>
              <a:rPr lang="de-DE" dirty="0" smtClean="0"/>
              <a:t>Innovation IT</a:t>
            </a:r>
          </a:p>
          <a:p>
            <a:pPr lvl="2"/>
            <a:r>
              <a:rPr lang="de-DE" dirty="0" smtClean="0"/>
              <a:t>Drives </a:t>
            </a:r>
            <a:r>
              <a:rPr lang="de-DE" dirty="0" err="1" smtClean="0"/>
              <a:t>new</a:t>
            </a:r>
            <a:r>
              <a:rPr lang="de-DE" dirty="0" smtClean="0"/>
              <a:t> </a:t>
            </a:r>
            <a:r>
              <a:rPr lang="de-DE" dirty="0" err="1" smtClean="0"/>
              <a:t>technologies</a:t>
            </a:r>
            <a:r>
              <a:rPr lang="de-DE" dirty="0" smtClean="0"/>
              <a:t> </a:t>
            </a:r>
            <a:r>
              <a:rPr lang="de-DE" dirty="0" err="1" smtClean="0"/>
              <a:t>to</a:t>
            </a:r>
            <a:r>
              <a:rPr lang="de-DE" dirty="0" smtClean="0"/>
              <a:t> </a:t>
            </a:r>
            <a:r>
              <a:rPr lang="de-DE" dirty="0" err="1" smtClean="0"/>
              <a:t>enable</a:t>
            </a:r>
            <a:r>
              <a:rPr lang="de-DE" dirty="0" smtClean="0"/>
              <a:t> </a:t>
            </a:r>
            <a:r>
              <a:rPr lang="de-DE" dirty="0" err="1" smtClean="0"/>
              <a:t>new</a:t>
            </a:r>
            <a:r>
              <a:rPr lang="de-DE" dirty="0" smtClean="0"/>
              <a:t> </a:t>
            </a:r>
            <a:r>
              <a:rPr lang="de-DE" dirty="0" err="1" smtClean="0"/>
              <a:t>or</a:t>
            </a:r>
            <a:r>
              <a:rPr lang="de-DE" dirty="0" smtClean="0"/>
              <a:t> </a:t>
            </a:r>
            <a:r>
              <a:rPr lang="de-DE" dirty="0" err="1" smtClean="0"/>
              <a:t>faster</a:t>
            </a:r>
            <a:r>
              <a:rPr lang="de-DE" dirty="0" smtClean="0"/>
              <a:t> </a:t>
            </a:r>
            <a:r>
              <a:rPr lang="de-DE" dirty="0" err="1" smtClean="0"/>
              <a:t>business</a:t>
            </a:r>
            <a:endParaRPr lang="de-DE" dirty="0" smtClean="0"/>
          </a:p>
          <a:p>
            <a:pPr lvl="1"/>
            <a:r>
              <a:rPr lang="de-DE" dirty="0" smtClean="0"/>
              <a:t>Operational IT</a:t>
            </a:r>
          </a:p>
          <a:p>
            <a:pPr lvl="2"/>
            <a:r>
              <a:rPr lang="de-DE" dirty="0" err="1" smtClean="0"/>
              <a:t>Understands</a:t>
            </a:r>
            <a:r>
              <a:rPr lang="de-DE" dirty="0" smtClean="0"/>
              <a:t> </a:t>
            </a:r>
            <a:r>
              <a:rPr lang="de-DE" dirty="0" err="1" smtClean="0"/>
              <a:t>the</a:t>
            </a:r>
            <a:r>
              <a:rPr lang="de-DE" dirty="0" smtClean="0"/>
              <a:t> </a:t>
            </a:r>
            <a:r>
              <a:rPr lang="de-DE" dirty="0" err="1" smtClean="0"/>
              <a:t>need</a:t>
            </a:r>
            <a:r>
              <a:rPr lang="de-DE" dirty="0" smtClean="0"/>
              <a:t> </a:t>
            </a:r>
            <a:r>
              <a:rPr lang="de-DE" dirty="0" err="1" smtClean="0"/>
              <a:t>of</a:t>
            </a:r>
            <a:r>
              <a:rPr lang="de-DE" dirty="0" smtClean="0"/>
              <a:t> </a:t>
            </a:r>
            <a:r>
              <a:rPr lang="de-DE" dirty="0" err="1" smtClean="0"/>
              <a:t>low</a:t>
            </a:r>
            <a:r>
              <a:rPr lang="de-DE" dirty="0" smtClean="0"/>
              <a:t> </a:t>
            </a:r>
            <a:r>
              <a:rPr lang="de-DE" dirty="0" err="1" smtClean="0"/>
              <a:t>risk</a:t>
            </a:r>
            <a:r>
              <a:rPr lang="de-DE" dirty="0" smtClean="0"/>
              <a:t>, </a:t>
            </a:r>
            <a:r>
              <a:rPr lang="de-DE" dirty="0" err="1" smtClean="0"/>
              <a:t>stable</a:t>
            </a:r>
            <a:r>
              <a:rPr lang="de-DE" dirty="0" smtClean="0"/>
              <a:t> </a:t>
            </a:r>
            <a:r>
              <a:rPr lang="de-DE" dirty="0" err="1" smtClean="0"/>
              <a:t>and</a:t>
            </a:r>
            <a:r>
              <a:rPr lang="de-DE" dirty="0" smtClean="0"/>
              <a:t> </a:t>
            </a:r>
            <a:r>
              <a:rPr lang="de-DE" dirty="0" err="1" smtClean="0"/>
              <a:t>secury</a:t>
            </a:r>
            <a:r>
              <a:rPr lang="de-DE" dirty="0" smtClean="0"/>
              <a:t> </a:t>
            </a:r>
            <a:r>
              <a:rPr lang="de-DE" dirty="0" err="1" smtClean="0"/>
              <a:t>day-to-day</a:t>
            </a:r>
            <a:r>
              <a:rPr lang="de-DE" dirty="0" smtClean="0"/>
              <a:t> </a:t>
            </a:r>
            <a:r>
              <a:rPr lang="de-DE" dirty="0" err="1" smtClean="0"/>
              <a:t>services</a:t>
            </a:r>
            <a:r>
              <a:rPr lang="de-DE" dirty="0" smtClean="0"/>
              <a:t> </a:t>
            </a:r>
            <a:r>
              <a:rPr lang="de-DE" dirty="0" err="1" smtClean="0"/>
              <a:t>to</a:t>
            </a:r>
            <a:r>
              <a:rPr lang="de-DE" dirty="0" smtClean="0"/>
              <a:t> </a:t>
            </a:r>
            <a:r>
              <a:rPr lang="de-DE" dirty="0" err="1" smtClean="0"/>
              <a:t>enable</a:t>
            </a:r>
            <a:r>
              <a:rPr lang="de-DE" dirty="0" smtClean="0"/>
              <a:t> </a:t>
            </a:r>
            <a:r>
              <a:rPr lang="de-DE" dirty="0" err="1" smtClean="0"/>
              <a:t>business</a:t>
            </a:r>
            <a:endParaRPr lang="de-DE" dirty="0" smtClean="0"/>
          </a:p>
          <a:p>
            <a:r>
              <a:rPr lang="de-DE" dirty="0" smtClean="0"/>
              <a:t>Enterprise Companies </a:t>
            </a:r>
            <a:r>
              <a:rPr lang="de-DE" dirty="0" err="1" smtClean="0"/>
              <a:t>need</a:t>
            </a:r>
            <a:r>
              <a:rPr lang="de-DE" dirty="0" smtClean="0"/>
              <a:t> </a:t>
            </a:r>
            <a:r>
              <a:rPr lang="de-DE" dirty="0" err="1" smtClean="0"/>
              <a:t>to</a:t>
            </a:r>
            <a:r>
              <a:rPr lang="de-DE" dirty="0" smtClean="0"/>
              <a:t> live in </a:t>
            </a:r>
            <a:r>
              <a:rPr lang="de-DE" dirty="0" err="1" smtClean="0"/>
              <a:t>both</a:t>
            </a:r>
            <a:r>
              <a:rPr lang="de-DE" dirty="0" smtClean="0"/>
              <a:t> </a:t>
            </a:r>
            <a:r>
              <a:rPr lang="de-DE" dirty="0" err="1" smtClean="0"/>
              <a:t>worlds</a:t>
            </a:r>
            <a:r>
              <a:rPr lang="de-DE" dirty="0" smtClean="0"/>
              <a:t> </a:t>
            </a:r>
            <a:r>
              <a:rPr lang="de-DE" dirty="0" err="1" smtClean="0"/>
              <a:t>and</a:t>
            </a:r>
            <a:r>
              <a:rPr lang="de-DE" dirty="0" smtClean="0"/>
              <a:t> </a:t>
            </a:r>
            <a:r>
              <a:rPr lang="de-DE" dirty="0" err="1" smtClean="0"/>
              <a:t>have</a:t>
            </a:r>
            <a:r>
              <a:rPr lang="de-DE" dirty="0" smtClean="0"/>
              <a:t> </a:t>
            </a:r>
            <a:r>
              <a:rPr lang="de-DE" dirty="0" err="1" smtClean="0"/>
              <a:t>to</a:t>
            </a:r>
            <a:r>
              <a:rPr lang="de-DE" dirty="0" smtClean="0"/>
              <a:t> </a:t>
            </a:r>
            <a:r>
              <a:rPr lang="de-DE" dirty="0" err="1" smtClean="0"/>
              <a:t>balance</a:t>
            </a:r>
            <a:r>
              <a:rPr lang="de-DE" dirty="0" smtClean="0"/>
              <a:t> </a:t>
            </a:r>
            <a:r>
              <a:rPr lang="de-DE" dirty="0" err="1" smtClean="0"/>
              <a:t>them</a:t>
            </a:r>
            <a:endParaRPr lang="de-DE" dirty="0"/>
          </a:p>
        </p:txBody>
      </p:sp>
    </p:spTree>
    <p:extLst>
      <p:ext uri="{BB962C8B-B14F-4D97-AF65-F5344CB8AC3E}">
        <p14:creationId xmlns:p14="http://schemas.microsoft.com/office/powerpoint/2010/main" val="132027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dissolv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Configuration Management</a:t>
            </a:r>
            <a:endParaRPr lang="en-US" b="1" dirty="0"/>
          </a:p>
        </p:txBody>
      </p:sp>
      <p:sp>
        <p:nvSpPr>
          <p:cNvPr id="3" name="Text Placeholder 2"/>
          <p:cNvSpPr>
            <a:spLocks noGrp="1"/>
          </p:cNvSpPr>
          <p:nvPr>
            <p:ph type="body" sz="quarter" idx="10"/>
          </p:nvPr>
        </p:nvSpPr>
        <p:spPr>
          <a:xfrm>
            <a:off x="609600" y="1670583"/>
            <a:ext cx="13408762" cy="5894874"/>
          </a:xfrm>
        </p:spPr>
        <p:txBody>
          <a:bodyPr/>
          <a:lstStyle/>
          <a:p>
            <a:r>
              <a:rPr lang="en-US" dirty="0" smtClean="0"/>
              <a:t>Configuration Management allows you to build a system that</a:t>
            </a:r>
            <a:r>
              <a:rPr lang="de-DE" dirty="0" smtClean="0"/>
              <a:t>´s </a:t>
            </a:r>
            <a:r>
              <a:rPr lang="de-DE" dirty="0" err="1" smtClean="0"/>
              <a:t>known</a:t>
            </a:r>
            <a:r>
              <a:rPr lang="de-DE" dirty="0" smtClean="0"/>
              <a:t>, </a:t>
            </a:r>
            <a:r>
              <a:rPr lang="de-DE" dirty="0" err="1" smtClean="0"/>
              <a:t>trusted</a:t>
            </a:r>
            <a:r>
              <a:rPr lang="de-DE" dirty="0" smtClean="0"/>
              <a:t> </a:t>
            </a:r>
            <a:r>
              <a:rPr lang="de-DE" dirty="0" err="1" smtClean="0"/>
              <a:t>and</a:t>
            </a:r>
            <a:r>
              <a:rPr lang="de-DE" dirty="0" smtClean="0"/>
              <a:t> </a:t>
            </a:r>
            <a:r>
              <a:rPr lang="de-DE" dirty="0" err="1" smtClean="0"/>
              <a:t>does</a:t>
            </a:r>
            <a:r>
              <a:rPr lang="de-DE" dirty="0" smtClean="0"/>
              <a:t> not </a:t>
            </a:r>
            <a:r>
              <a:rPr lang="de-DE" dirty="0" err="1" smtClean="0"/>
              <a:t>rely</a:t>
            </a:r>
            <a:r>
              <a:rPr lang="de-DE" dirty="0" smtClean="0"/>
              <a:t> on </a:t>
            </a:r>
            <a:r>
              <a:rPr lang="de-DE" dirty="0" err="1" smtClean="0"/>
              <a:t>the</a:t>
            </a:r>
            <a:r>
              <a:rPr lang="de-DE" dirty="0" smtClean="0"/>
              <a:t> </a:t>
            </a:r>
            <a:r>
              <a:rPr lang="de-DE" dirty="0" err="1" smtClean="0"/>
              <a:t>specific</a:t>
            </a:r>
            <a:r>
              <a:rPr lang="de-DE" dirty="0" smtClean="0"/>
              <a:t> </a:t>
            </a:r>
            <a:r>
              <a:rPr lang="de-DE" dirty="0" err="1" smtClean="0"/>
              <a:t>knowledge</a:t>
            </a:r>
            <a:r>
              <a:rPr lang="de-DE" dirty="0" smtClean="0"/>
              <a:t> </a:t>
            </a:r>
            <a:r>
              <a:rPr lang="de-DE" dirty="0" err="1" smtClean="0"/>
              <a:t>of</a:t>
            </a:r>
            <a:r>
              <a:rPr lang="de-DE" dirty="0" smtClean="0"/>
              <a:t> </a:t>
            </a:r>
            <a:r>
              <a:rPr lang="de-DE" dirty="0" err="1" smtClean="0"/>
              <a:t>the</a:t>
            </a:r>
            <a:r>
              <a:rPr lang="de-DE" dirty="0" smtClean="0"/>
              <a:t> </a:t>
            </a:r>
            <a:r>
              <a:rPr lang="de-DE" dirty="0" err="1" smtClean="0"/>
              <a:t>development</a:t>
            </a:r>
            <a:r>
              <a:rPr lang="de-DE" dirty="0" smtClean="0"/>
              <a:t> </a:t>
            </a:r>
            <a:r>
              <a:rPr lang="de-DE" dirty="0" err="1" smtClean="0"/>
              <a:t>team</a:t>
            </a:r>
            <a:r>
              <a:rPr lang="de-DE" dirty="0" smtClean="0"/>
              <a:t>.</a:t>
            </a:r>
          </a:p>
          <a:p>
            <a:r>
              <a:rPr lang="de-DE" dirty="0" err="1" smtClean="0"/>
              <a:t>Often</a:t>
            </a:r>
            <a:r>
              <a:rPr lang="de-DE" dirty="0" smtClean="0"/>
              <a:t> </a:t>
            </a:r>
            <a:r>
              <a:rPr lang="de-DE" dirty="0" err="1" smtClean="0"/>
              <a:t>referred</a:t>
            </a:r>
            <a:r>
              <a:rPr lang="de-DE" dirty="0" smtClean="0"/>
              <a:t> also </a:t>
            </a:r>
            <a:r>
              <a:rPr lang="de-DE" dirty="0" err="1" smtClean="0"/>
              <a:t>as</a:t>
            </a:r>
            <a:r>
              <a:rPr lang="de-DE" dirty="0" smtClean="0"/>
              <a:t> „IT Automation“</a:t>
            </a:r>
          </a:p>
          <a:p>
            <a:r>
              <a:rPr lang="de-DE" dirty="0" smtClean="0"/>
              <a:t>Key </a:t>
            </a:r>
            <a:r>
              <a:rPr lang="de-DE" dirty="0" err="1" smtClean="0"/>
              <a:t>benefits</a:t>
            </a:r>
            <a:r>
              <a:rPr lang="de-DE" dirty="0" smtClean="0"/>
              <a:t> </a:t>
            </a:r>
            <a:r>
              <a:rPr lang="de-DE" dirty="0" err="1" smtClean="0"/>
              <a:t>are</a:t>
            </a:r>
            <a:r>
              <a:rPr lang="de-DE" dirty="0" smtClean="0"/>
              <a:t>: </a:t>
            </a:r>
            <a:endParaRPr lang="en-US" dirty="0" smtClean="0"/>
          </a:p>
          <a:p>
            <a:pPr lvl="1"/>
            <a:r>
              <a:rPr lang="en-US" dirty="0" smtClean="0"/>
              <a:t>Increased efficiency and stability</a:t>
            </a:r>
          </a:p>
          <a:p>
            <a:pPr lvl="1"/>
            <a:r>
              <a:rPr lang="en-US" dirty="0" smtClean="0"/>
              <a:t>Historic records of </a:t>
            </a:r>
            <a:r>
              <a:rPr lang="en-US" dirty="0" err="1" smtClean="0"/>
              <a:t>config</a:t>
            </a:r>
            <a:r>
              <a:rPr lang="en-US" dirty="0" smtClean="0"/>
              <a:t> changes and system states</a:t>
            </a:r>
          </a:p>
          <a:p>
            <a:pPr lvl="1"/>
            <a:r>
              <a:rPr lang="en-US" dirty="0" smtClean="0"/>
              <a:t>Enhanced system reliability and faster configuration issue detection</a:t>
            </a:r>
          </a:p>
          <a:p>
            <a:pPr lvl="1"/>
            <a:r>
              <a:rPr lang="en-US" dirty="0" smtClean="0"/>
              <a:t>Decreased risk and greater security</a:t>
            </a:r>
          </a:p>
          <a:p>
            <a:pPr lvl="1"/>
            <a:r>
              <a:rPr lang="en-US" dirty="0" smtClean="0"/>
              <a:t>Efficient change management </a:t>
            </a:r>
          </a:p>
          <a:p>
            <a:pPr lvl="1"/>
            <a:r>
              <a:rPr lang="en-US" dirty="0" smtClean="0"/>
              <a:t>Faster restoration of services and stacks</a:t>
            </a:r>
          </a:p>
        </p:txBody>
      </p:sp>
    </p:spTree>
    <p:extLst>
      <p:ext uri="{BB962C8B-B14F-4D97-AF65-F5344CB8AC3E}">
        <p14:creationId xmlns:p14="http://schemas.microsoft.com/office/powerpoint/2010/main" val="95068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Chef </a:t>
            </a:r>
            <a:r>
              <a:rPr lang="mr-IN" b="1" dirty="0" smtClean="0"/>
              <a:t>–</a:t>
            </a:r>
            <a:r>
              <a:rPr lang="en-US" b="1" dirty="0" smtClean="0"/>
              <a:t> Infrastructure Automation</a:t>
            </a:r>
            <a:endParaRPr lang="en-US" b="1" dirty="0"/>
          </a:p>
        </p:txBody>
      </p:sp>
      <p:sp>
        <p:nvSpPr>
          <p:cNvPr id="3" name="Text Placeholder 2"/>
          <p:cNvSpPr>
            <a:spLocks noGrp="1"/>
          </p:cNvSpPr>
          <p:nvPr>
            <p:ph type="body" sz="quarter" idx="10"/>
          </p:nvPr>
        </p:nvSpPr>
        <p:spPr/>
        <p:txBody>
          <a:bodyPr/>
          <a:lstStyle/>
          <a:p>
            <a:r>
              <a:rPr lang="en-US" dirty="0" smtClean="0"/>
              <a:t>Chef Infrastructure Automation is </a:t>
            </a:r>
            <a:r>
              <a:rPr lang="en-US" b="1" dirty="0" smtClean="0"/>
              <a:t>Infrastructure as Code</a:t>
            </a:r>
            <a:endParaRPr lang="en-US" dirty="0" smtClean="0"/>
          </a:p>
          <a:p>
            <a:pPr lvl="1"/>
            <a:r>
              <a:rPr lang="en-US" dirty="0" smtClean="0"/>
              <a:t>Programmatically </a:t>
            </a:r>
            <a:r>
              <a:rPr lang="en-US" dirty="0"/>
              <a:t>provision and configure components </a:t>
            </a:r>
          </a:p>
          <a:p>
            <a:pPr lvl="1"/>
            <a:r>
              <a:rPr lang="en-US" dirty="0"/>
              <a:t>Treat like any other code base </a:t>
            </a:r>
          </a:p>
          <a:p>
            <a:pPr lvl="1"/>
            <a:r>
              <a:rPr lang="en-US" dirty="0"/>
              <a:t>Reconstruct business from </a:t>
            </a:r>
            <a:r>
              <a:rPr lang="en-US" dirty="0" smtClean="0"/>
              <a:t>a code repository</a:t>
            </a:r>
            <a:endParaRPr lang="en-US" dirty="0"/>
          </a:p>
          <a:p>
            <a:pPr lvl="1"/>
            <a:r>
              <a:rPr lang="en-US" dirty="0" smtClean="0"/>
              <a:t>Each Node </a:t>
            </a:r>
            <a:r>
              <a:rPr lang="en-US" dirty="0"/>
              <a:t>complies with the policy </a:t>
            </a:r>
            <a:r>
              <a:rPr lang="en-US" dirty="0" smtClean="0"/>
              <a:t>included in </a:t>
            </a:r>
            <a:r>
              <a:rPr lang="en-US" dirty="0"/>
              <a:t>each Node’s run </a:t>
            </a:r>
            <a:r>
              <a:rPr lang="en-US" dirty="0" smtClean="0"/>
              <a:t>list</a:t>
            </a:r>
            <a:endParaRPr lang="en-US" dirty="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138863"/>
            <a:ext cx="8972821" cy="3506400"/>
          </a:xfrm>
          <a:prstGeom prst="rect">
            <a:avLst/>
          </a:prstGeom>
        </p:spPr>
      </p:pic>
    </p:spTree>
    <p:extLst>
      <p:ext uri="{BB962C8B-B14F-4D97-AF65-F5344CB8AC3E}">
        <p14:creationId xmlns:p14="http://schemas.microsoft.com/office/powerpoint/2010/main" val="76785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hef2016full">
  <a:themeElements>
    <a:clrScheme name="Custom 3">
      <a:dk1>
        <a:sysClr val="windowText" lastClr="000000"/>
      </a:dk1>
      <a:lt1>
        <a:sysClr val="window" lastClr="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name="Chef-Template-16x9-Blue.potx" id="{AEDCA41E-F161-4EBB-B511-A8687687A8DC}" vid="{64ECDA82-38C2-4FAD-B0A3-D276970F43D1}"/>
    </a:ext>
  </a:extLst>
</a:theme>
</file>

<file path=ppt/theme/theme2.xml><?xml version="1.0" encoding="utf-8"?>
<a:theme xmlns:a="http://schemas.openxmlformats.org/drawingml/2006/main" name="1_Chef2015v2">
  <a:themeElements>
    <a:clrScheme name="Habitat">
      <a:dk1>
        <a:sysClr val="windowText" lastClr="000000"/>
      </a:dk1>
      <a:lt1>
        <a:sysClr val="window" lastClr="FFFFFF"/>
      </a:lt1>
      <a:dk2>
        <a:srgbClr val="2F3336"/>
      </a:dk2>
      <a:lt2>
        <a:srgbClr val="FFFFFF"/>
      </a:lt2>
      <a:accent1>
        <a:srgbClr val="87B09A"/>
      </a:accent1>
      <a:accent2>
        <a:srgbClr val="5C6664"/>
      </a:accent2>
      <a:accent3>
        <a:srgbClr val="C3C6C8"/>
      </a:accent3>
      <a:accent4>
        <a:srgbClr val="4296B2"/>
      </a:accent4>
      <a:accent5>
        <a:srgbClr val="FF9012"/>
      </a:accent5>
      <a:accent6>
        <a:srgbClr val="EB6852"/>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name="Chef-Template-16x9-Blue.potx" id="{AEDCA41E-F161-4EBB-B511-A8687687A8DC}" vid="{64ECDA82-38C2-4FAD-B0A3-D276970F43D1}"/>
    </a:ext>
  </a:extLst>
</a:theme>
</file>

<file path=ppt/theme/theme3.xml><?xml version="1.0" encoding="utf-8"?>
<a:theme xmlns:a="http://schemas.openxmlformats.org/drawingml/2006/main" name="2_Chef2015v2">
  <a:themeElements>
    <a:clrScheme name="InSpec">
      <a:dk1>
        <a:sysClr val="windowText" lastClr="000000"/>
      </a:dk1>
      <a:lt1>
        <a:sysClr val="window" lastClr="FFFFFF"/>
      </a:lt1>
      <a:dk2>
        <a:srgbClr val="2F3336"/>
      </a:dk2>
      <a:lt2>
        <a:srgbClr val="FFFFFF"/>
      </a:lt2>
      <a:accent1>
        <a:srgbClr val="4197B5"/>
      </a:accent1>
      <a:accent2>
        <a:srgbClr val="63CE99"/>
      </a:accent2>
      <a:accent3>
        <a:srgbClr val="5C6670"/>
      </a:accent3>
      <a:accent4>
        <a:srgbClr val="C3C6C8"/>
      </a:accent4>
      <a:accent5>
        <a:srgbClr val="F18B21"/>
      </a:accent5>
      <a:accent6>
        <a:srgbClr val="87B09A"/>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name="Chef-Template-16x9-Blue.potx" id="{AEDCA41E-F161-4EBB-B511-A8687687A8DC}" vid="{64ECDA82-38C2-4FAD-B0A3-D276970F43D1}"/>
    </a:ext>
  </a:extLst>
</a:theme>
</file>

<file path=ppt/theme/theme4.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Chef2016full.potx</Template>
  <TotalTime>1570</TotalTime>
  <Words>2273</Words>
  <Application>Microsoft Macintosh PowerPoint</Application>
  <PresentationFormat>Custom</PresentationFormat>
  <Paragraphs>419</Paragraphs>
  <Slides>50</Slides>
  <Notes>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50</vt:i4>
      </vt:variant>
    </vt:vector>
  </HeadingPairs>
  <TitlesOfParts>
    <vt:vector size="65" baseType="lpstr">
      <vt:lpstr>Cabin</vt:lpstr>
      <vt:lpstr>Calibri</vt:lpstr>
      <vt:lpstr>Consolas</vt:lpstr>
      <vt:lpstr>Courier New</vt:lpstr>
      <vt:lpstr>Gill Sans</vt:lpstr>
      <vt:lpstr>Gill Sans Light</vt:lpstr>
      <vt:lpstr>Gill Sans MT</vt:lpstr>
      <vt:lpstr>Gill Sans SemiBold</vt:lpstr>
      <vt:lpstr>Lucida Grande</vt:lpstr>
      <vt:lpstr>Rambla</vt:lpstr>
      <vt:lpstr>Zapf Dingbats</vt:lpstr>
      <vt:lpstr>Arial</vt:lpstr>
      <vt:lpstr>Chef2016full</vt:lpstr>
      <vt:lpstr>1_Chef2015v2</vt:lpstr>
      <vt:lpstr>2_Chef2015v2</vt:lpstr>
      <vt:lpstr>Why you´re not ready for containers in production!</vt:lpstr>
      <vt:lpstr>Christian Johannsen</vt:lpstr>
      <vt:lpstr>Overview</vt:lpstr>
      <vt:lpstr>Overview</vt:lpstr>
      <vt:lpstr>A few questions to start with</vt:lpstr>
      <vt:lpstr>Enterprise Companies</vt:lpstr>
      <vt:lpstr>Enterprise IT</vt:lpstr>
      <vt:lpstr>Configuration Management</vt:lpstr>
      <vt:lpstr>Chef – Infrastructure Automation</vt:lpstr>
      <vt:lpstr>Who cares?</vt:lpstr>
      <vt:lpstr>Real-Life examples</vt:lpstr>
      <vt:lpstr>Real-Life examples</vt:lpstr>
      <vt:lpstr>Real-Life examples</vt:lpstr>
      <vt:lpstr>Real-Life examples</vt:lpstr>
      <vt:lpstr>Unreal example?</vt:lpstr>
      <vt:lpstr>Overview</vt:lpstr>
      <vt:lpstr>Okay, we got it! But why containers?</vt:lpstr>
      <vt:lpstr>Containers in Test/Dev environments</vt:lpstr>
      <vt:lpstr>What´s the value added?</vt:lpstr>
      <vt:lpstr>Overview</vt:lpstr>
      <vt:lpstr>Containers in Production environments</vt:lpstr>
      <vt:lpstr>Containers in Production environments</vt:lpstr>
      <vt:lpstr>Container and Config-Management?!</vt:lpstr>
      <vt:lpstr>What resources are available?</vt:lpstr>
      <vt:lpstr>But there were more challenges!</vt:lpstr>
      <vt:lpstr>Infrastructure first deployments</vt:lpstr>
      <vt:lpstr>Infrastructure first deployments</vt:lpstr>
      <vt:lpstr>Application first approach</vt:lpstr>
      <vt:lpstr>Application first approach</vt:lpstr>
      <vt:lpstr>Overview</vt:lpstr>
      <vt:lpstr>Automation that “travels” with the App</vt:lpstr>
      <vt:lpstr>Habitat components</vt:lpstr>
      <vt:lpstr>Habitat components</vt:lpstr>
      <vt:lpstr>Habitat components</vt:lpstr>
      <vt:lpstr>Habitat packaging</vt:lpstr>
      <vt:lpstr>Habitat plan</vt:lpstr>
      <vt:lpstr>Habitat components</vt:lpstr>
      <vt:lpstr>Habitat workflow</vt:lpstr>
      <vt:lpstr>Habitat components</vt:lpstr>
      <vt:lpstr>Habitat components</vt:lpstr>
      <vt:lpstr>Habitat Summary</vt:lpstr>
      <vt:lpstr>Great, but why?</vt:lpstr>
      <vt:lpstr>Overview</vt:lpstr>
      <vt:lpstr>What about testing and compliance</vt:lpstr>
      <vt:lpstr>PowerPoint Presentation</vt:lpstr>
      <vt:lpstr>I love when a plan come together</vt:lpstr>
      <vt:lpstr>Chef Automate</vt:lpstr>
      <vt:lpstr>PowerPoint Presentation</vt:lpstr>
      <vt:lpstr>Thank you!</vt:lpstr>
      <vt:lpstr>PowerPoint Presentation</vt:lpstr>
    </vt:vector>
  </TitlesOfParts>
  <Company>Chef</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Andy Paroff</dc:creator>
  <cp:lastModifiedBy>Christian Johannsen</cp:lastModifiedBy>
  <cp:revision>81</cp:revision>
  <dcterms:created xsi:type="dcterms:W3CDTF">2015-04-20T20:56:17Z</dcterms:created>
  <dcterms:modified xsi:type="dcterms:W3CDTF">2016-12-06T14:32:51Z</dcterms:modified>
</cp:coreProperties>
</file>